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546" r:id="rId3"/>
    <p:sldId id="529" r:id="rId4"/>
    <p:sldId id="532" r:id="rId5"/>
    <p:sldId id="531" r:id="rId6"/>
    <p:sldId id="530" r:id="rId7"/>
    <p:sldId id="533" r:id="rId8"/>
    <p:sldId id="458" r:id="rId9"/>
    <p:sldId id="470" r:id="rId10"/>
    <p:sldId id="466" r:id="rId11"/>
    <p:sldId id="467" r:id="rId12"/>
    <p:sldId id="459" r:id="rId13"/>
    <p:sldId id="480" r:id="rId14"/>
    <p:sldId id="479" r:id="rId15"/>
    <p:sldId id="462" r:id="rId16"/>
    <p:sldId id="552" r:id="rId17"/>
    <p:sldId id="468" r:id="rId18"/>
    <p:sldId id="489" r:id="rId19"/>
    <p:sldId id="505" r:id="rId20"/>
    <p:sldId id="506" r:id="rId21"/>
    <p:sldId id="503" r:id="rId22"/>
    <p:sldId id="424" r:id="rId23"/>
    <p:sldId id="425" r:id="rId24"/>
    <p:sldId id="426" r:id="rId25"/>
    <p:sldId id="536" r:id="rId26"/>
    <p:sldId id="547" r:id="rId27"/>
    <p:sldId id="540" r:id="rId28"/>
    <p:sldId id="542" r:id="rId29"/>
    <p:sldId id="543" r:id="rId30"/>
    <p:sldId id="544" r:id="rId31"/>
    <p:sldId id="545" r:id="rId32"/>
    <p:sldId id="537" r:id="rId33"/>
    <p:sldId id="538" r:id="rId34"/>
    <p:sldId id="539" r:id="rId35"/>
    <p:sldId id="430" r:id="rId36"/>
    <p:sldId id="431" r:id="rId37"/>
    <p:sldId id="432" r:id="rId38"/>
    <p:sldId id="433" r:id="rId39"/>
    <p:sldId id="434" r:id="rId40"/>
    <p:sldId id="435" r:id="rId41"/>
    <p:sldId id="436" r:id="rId42"/>
    <p:sldId id="437" r:id="rId43"/>
    <p:sldId id="438" r:id="rId44"/>
    <p:sldId id="439" r:id="rId45"/>
    <p:sldId id="440" r:id="rId46"/>
    <p:sldId id="442" r:id="rId47"/>
    <p:sldId id="443" r:id="rId48"/>
    <p:sldId id="444" r:id="rId49"/>
    <p:sldId id="445" r:id="rId50"/>
    <p:sldId id="446" r:id="rId51"/>
    <p:sldId id="447" r:id="rId52"/>
    <p:sldId id="448" r:id="rId53"/>
    <p:sldId id="449" r:id="rId54"/>
    <p:sldId id="450" r:id="rId55"/>
    <p:sldId id="535" r:id="rId56"/>
    <p:sldId id="548" r:id="rId57"/>
    <p:sldId id="549" r:id="rId58"/>
    <p:sldId id="550" r:id="rId59"/>
    <p:sldId id="551" r:id="rId60"/>
    <p:sldId id="331" r:id="rId61"/>
    <p:sldId id="293" r:id="rId62"/>
    <p:sldId id="292" r:id="rId63"/>
    <p:sldId id="284" r:id="rId64"/>
    <p:sldId id="291" r:id="rId65"/>
    <p:sldId id="429" r:id="rId66"/>
    <p:sldId id="294" r:id="rId67"/>
    <p:sldId id="295" r:id="rId68"/>
    <p:sldId id="296" r:id="rId69"/>
    <p:sldId id="297" r:id="rId70"/>
    <p:sldId id="452" r:id="rId71"/>
    <p:sldId id="336" r:id="rId72"/>
    <p:sldId id="399" r:id="rId73"/>
    <p:sldId id="400" r:id="rId74"/>
    <p:sldId id="401" r:id="rId75"/>
    <p:sldId id="402" r:id="rId76"/>
    <p:sldId id="403" r:id="rId77"/>
    <p:sldId id="404" r:id="rId78"/>
    <p:sldId id="405" r:id="rId79"/>
    <p:sldId id="406" r:id="rId80"/>
    <p:sldId id="407" r:id="rId81"/>
    <p:sldId id="408" r:id="rId82"/>
    <p:sldId id="501" r:id="rId83"/>
    <p:sldId id="409" r:id="rId84"/>
    <p:sldId id="410" r:id="rId85"/>
    <p:sldId id="411" r:id="rId86"/>
    <p:sldId id="412" r:id="rId87"/>
    <p:sldId id="455" r:id="rId88"/>
    <p:sldId id="413" r:id="rId89"/>
    <p:sldId id="418"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ers" initials="O"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6" autoAdjust="0"/>
    <p:restoredTop sz="94660"/>
  </p:normalViewPr>
  <p:slideViewPr>
    <p:cSldViewPr snapToGrid="0">
      <p:cViewPr varScale="1">
        <p:scale>
          <a:sx n="73" d="100"/>
          <a:sy n="73" d="100"/>
        </p:scale>
        <p:origin x="420" y="72"/>
      </p:cViewPr>
      <p:guideLst>
        <p:guide orient="horz" pos="228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02C8A-E48A-4A6D-BDC8-6EA813629E45}"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8A34E-BA6C-4759-825F-EDB1F0CD1E0B}" type="slidenum">
              <a:rPr lang="en-US" smtClean="0"/>
              <a:t>‹#›</a:t>
            </a:fld>
            <a:endParaRPr lang="en-US"/>
          </a:p>
        </p:txBody>
      </p:sp>
    </p:spTree>
    <p:extLst>
      <p:ext uri="{BB962C8B-B14F-4D97-AF65-F5344CB8AC3E}">
        <p14:creationId xmlns:p14="http://schemas.microsoft.com/office/powerpoint/2010/main" val="3010964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848252-D480-4CFA-A880-EBF43EEC6356}"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423491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48252-D480-4CFA-A880-EBF43EEC6356}"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319193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48252-D480-4CFA-A880-EBF43EEC6356}"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331764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848252-D480-4CFA-A880-EBF43EEC6356}"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260560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48252-D480-4CFA-A880-EBF43EEC6356}" type="datetimeFigureOut">
              <a:rPr lang="en-US" smtClean="0"/>
              <a:t>12/3/2018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2305470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848252-D480-4CFA-A880-EBF43EEC6356}"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337300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848252-D480-4CFA-A880-EBF43EEC6356}" type="datetimeFigureOut">
              <a:rPr lang="en-US" smtClean="0"/>
              <a:t>12/3/2018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159499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848252-D480-4CFA-A880-EBF43EEC6356}" type="datetimeFigureOut">
              <a:rPr lang="en-US" smtClean="0"/>
              <a:t>12/3/2018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1599446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48252-D480-4CFA-A880-EBF43EEC6356}" type="datetimeFigureOut">
              <a:rPr lang="en-US" smtClean="0"/>
              <a:t>12/3/2018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286142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48252-D480-4CFA-A880-EBF43EEC6356}"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4081635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48252-D480-4CFA-A880-EBF43EEC6356}" type="datetimeFigureOut">
              <a:rPr lang="en-US" smtClean="0"/>
              <a:t>12/3/2018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15D1D-3DC6-484A-95D7-34F809646296}" type="slidenum">
              <a:rPr lang="en-US" smtClean="0"/>
              <a:t>‹#›</a:t>
            </a:fld>
            <a:endParaRPr lang="en-US"/>
          </a:p>
        </p:txBody>
      </p:sp>
    </p:spTree>
    <p:extLst>
      <p:ext uri="{BB962C8B-B14F-4D97-AF65-F5344CB8AC3E}">
        <p14:creationId xmlns:p14="http://schemas.microsoft.com/office/powerpoint/2010/main" val="3850148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48252-D480-4CFA-A880-EBF43EEC6356}" type="datetimeFigureOut">
              <a:rPr lang="en-US" smtClean="0"/>
              <a:t>12/3/2018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15D1D-3DC6-484A-95D7-34F809646296}" type="slidenum">
              <a:rPr lang="en-US" smtClean="0"/>
              <a:t>‹#›</a:t>
            </a:fld>
            <a:endParaRPr lang="en-US"/>
          </a:p>
        </p:txBody>
      </p:sp>
    </p:spTree>
    <p:extLst>
      <p:ext uri="{BB962C8B-B14F-4D97-AF65-F5344CB8AC3E}">
        <p14:creationId xmlns:p14="http://schemas.microsoft.com/office/powerpoint/2010/main" val="2413923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i="1" dirty="0" smtClean="0"/>
              <a:t>The Social Capital Synthesis of Behavioral and Socio-economics</a:t>
            </a:r>
            <a:endParaRPr lang="en-US" dirty="0"/>
          </a:p>
        </p:txBody>
      </p:sp>
      <p:sp>
        <p:nvSpPr>
          <p:cNvPr id="3" name="Subtitle 2"/>
          <p:cNvSpPr>
            <a:spLocks noGrp="1"/>
          </p:cNvSpPr>
          <p:nvPr>
            <p:ph type="subTitle" idx="1"/>
          </p:nvPr>
        </p:nvSpPr>
        <p:spPr/>
        <p:txBody>
          <a:bodyPr>
            <a:normAutofit lnSpcReduction="10000"/>
          </a:bodyPr>
          <a:lstStyle/>
          <a:p>
            <a:endParaRPr lang="en-US" dirty="0"/>
          </a:p>
          <a:p>
            <a:r>
              <a:rPr lang="en-US" b="1" i="1" dirty="0"/>
              <a:t>Lindon J. Robison </a:t>
            </a:r>
            <a:r>
              <a:rPr lang="en-US" b="1" i="1" dirty="0" smtClean="0"/>
              <a:t> </a:t>
            </a:r>
            <a:endParaRPr lang="en-US" dirty="0" smtClean="0"/>
          </a:p>
          <a:p>
            <a:r>
              <a:rPr lang="en-US" dirty="0" smtClean="0"/>
              <a:t>Michigan State University</a:t>
            </a:r>
          </a:p>
          <a:p>
            <a:r>
              <a:rPr lang="en-US" dirty="0" smtClean="0"/>
              <a:t>(robison@msu.edu)</a:t>
            </a:r>
          </a:p>
        </p:txBody>
      </p:sp>
    </p:spTree>
    <p:extLst>
      <p:ext uri="{BB962C8B-B14F-4D97-AF65-F5344CB8AC3E}">
        <p14:creationId xmlns:p14="http://schemas.microsoft.com/office/powerpoint/2010/main" val="3632248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t>
            </a:r>
            <a:r>
              <a:rPr lang="en-US" dirty="0" smtClean="0"/>
              <a:t>xamples of “predictably irrational choices” where behavior is not consistent with the neoclassical model predictions.</a:t>
            </a:r>
            <a:endParaRPr lang="en-US" dirty="0"/>
          </a:p>
        </p:txBody>
      </p:sp>
      <p:sp>
        <p:nvSpPr>
          <p:cNvPr id="3" name="Content Placeholder 2"/>
          <p:cNvSpPr>
            <a:spLocks noGrp="1"/>
          </p:cNvSpPr>
          <p:nvPr>
            <p:ph idx="1"/>
          </p:nvPr>
        </p:nvSpPr>
        <p:spPr/>
        <p:txBody>
          <a:bodyPr/>
          <a:lstStyle/>
          <a:p>
            <a:pPr lvl="1"/>
            <a:r>
              <a:rPr lang="en-US" dirty="0" smtClean="0"/>
              <a:t>Endowment effects (Cornell Coffee Mugs)</a:t>
            </a:r>
            <a:endParaRPr lang="en-US" dirty="0"/>
          </a:p>
          <a:p>
            <a:pPr lvl="1"/>
            <a:r>
              <a:rPr lang="en-US" dirty="0"/>
              <a:t>Framing </a:t>
            </a:r>
            <a:r>
              <a:rPr lang="en-US" dirty="0" smtClean="0"/>
              <a:t>effects (10% fat versus 90% fat free—emotional response to words)</a:t>
            </a:r>
            <a:endParaRPr lang="en-US" dirty="0"/>
          </a:p>
          <a:p>
            <a:pPr lvl="1"/>
            <a:r>
              <a:rPr lang="en-US" dirty="0"/>
              <a:t>Anchoring </a:t>
            </a:r>
            <a:r>
              <a:rPr lang="en-US" dirty="0" smtClean="0"/>
              <a:t>effects (this is the way we’ve always done it.</a:t>
            </a:r>
            <a:endParaRPr lang="en-US" dirty="0"/>
          </a:p>
          <a:p>
            <a:pPr lvl="1"/>
            <a:r>
              <a:rPr lang="en-US" dirty="0"/>
              <a:t>Risk </a:t>
            </a:r>
            <a:r>
              <a:rPr lang="en-US" dirty="0" smtClean="0"/>
              <a:t>avoidance (asymmetric response to gains and losses)</a:t>
            </a:r>
            <a:endParaRPr lang="en-US" dirty="0"/>
          </a:p>
          <a:p>
            <a:pPr lvl="1"/>
            <a:r>
              <a:rPr lang="en-US" dirty="0"/>
              <a:t>Ikea </a:t>
            </a:r>
            <a:r>
              <a:rPr lang="en-US" dirty="0" smtClean="0"/>
              <a:t>results  (I invested myself in its creation)</a:t>
            </a:r>
            <a:endParaRPr lang="en-US" dirty="0"/>
          </a:p>
          <a:p>
            <a:pPr lvl="1"/>
            <a:r>
              <a:rPr lang="en-US" dirty="0" smtClean="0"/>
              <a:t>Expected </a:t>
            </a:r>
            <a:r>
              <a:rPr lang="en-US" dirty="0"/>
              <a:t>utility paradoxes (Allais and Ellsberg)</a:t>
            </a:r>
          </a:p>
          <a:p>
            <a:pPr lvl="1"/>
            <a:r>
              <a:rPr lang="en-US" dirty="0" smtClean="0"/>
              <a:t>New </a:t>
            </a:r>
            <a:r>
              <a:rPr lang="en-US" dirty="0"/>
              <a:t>books such as “Misbehaving” and “Predictably Irrational” have produced catalogues of choices inconsistent with neoclassical predictions. </a:t>
            </a:r>
          </a:p>
          <a:p>
            <a:pPr lvl="1"/>
            <a:endParaRPr lang="en-US" dirty="0"/>
          </a:p>
        </p:txBody>
      </p:sp>
    </p:spTree>
    <p:extLst>
      <p:ext uri="{BB962C8B-B14F-4D97-AF65-F5344CB8AC3E}">
        <p14:creationId xmlns:p14="http://schemas.microsoft.com/office/powerpoint/2010/main" val="4114585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Socio-economic origins of push back</a:t>
            </a:r>
            <a:endParaRPr lang="en-US" dirty="0"/>
          </a:p>
        </p:txBody>
      </p:sp>
      <p:sp>
        <p:nvSpPr>
          <p:cNvPr id="3" name="Content Placeholder 2"/>
          <p:cNvSpPr>
            <a:spLocks noGrp="1"/>
          </p:cNvSpPr>
          <p:nvPr>
            <p:ph idx="1"/>
          </p:nvPr>
        </p:nvSpPr>
        <p:spPr>
          <a:xfrm>
            <a:off x="838200" y="1825625"/>
            <a:ext cx="10515600" cy="3647712"/>
          </a:xfrm>
        </p:spPr>
        <p:txBody>
          <a:bodyPr>
            <a:normAutofit fontScale="92500" lnSpcReduction="10000"/>
          </a:bodyPr>
          <a:lstStyle/>
          <a:p>
            <a:r>
              <a:rPr lang="en-US" dirty="0"/>
              <a:t>Originating mostly in sociology (</a:t>
            </a:r>
            <a:r>
              <a:rPr lang="en-US" dirty="0" smtClean="0"/>
              <a:t>Etzioni, </a:t>
            </a:r>
            <a:r>
              <a:rPr lang="en-US" dirty="0" err="1" smtClean="0"/>
              <a:t>Swedborg</a:t>
            </a:r>
            <a:r>
              <a:rPr lang="en-US" dirty="0" smtClean="0"/>
              <a:t>)</a:t>
            </a:r>
          </a:p>
          <a:p>
            <a:r>
              <a:rPr lang="en-US" dirty="0" smtClean="0"/>
              <a:t>Socio-economics deals </a:t>
            </a:r>
            <a:r>
              <a:rPr lang="en-US" dirty="0"/>
              <a:t>with the analytical, political and moral questions arising at the intersection between economy and society from a broad interdisciplinary perspective with links </a:t>
            </a:r>
            <a:r>
              <a:rPr lang="en-US" dirty="0" smtClean="0"/>
              <a:t>among</a:t>
            </a:r>
            <a:r>
              <a:rPr lang="en-US" dirty="0" smtClean="0"/>
              <a:t> sociology, </a:t>
            </a:r>
            <a:r>
              <a:rPr lang="en-US" dirty="0"/>
              <a:t>political economy, moral philosophy</a:t>
            </a:r>
            <a:r>
              <a:rPr lang="en-US" dirty="0" smtClean="0"/>
              <a:t>, institutional </a:t>
            </a:r>
            <a:r>
              <a:rPr lang="en-US" dirty="0" smtClean="0"/>
              <a:t>economics, </a:t>
            </a:r>
            <a:r>
              <a:rPr lang="en-US" dirty="0" smtClean="0"/>
              <a:t>and </a:t>
            </a:r>
            <a:r>
              <a:rPr lang="en-US" dirty="0"/>
              <a:t>history</a:t>
            </a:r>
            <a:r>
              <a:rPr lang="en-US" dirty="0" smtClean="0"/>
              <a:t>.</a:t>
            </a:r>
          </a:p>
          <a:p>
            <a:r>
              <a:rPr lang="en-US" dirty="0" smtClean="0"/>
              <a:t>Individuals are influenced by norms and values </a:t>
            </a:r>
            <a:r>
              <a:rPr lang="en-US" dirty="0" smtClean="0"/>
              <a:t>held by members of </a:t>
            </a:r>
            <a:r>
              <a:rPr lang="en-US" dirty="0" smtClean="0"/>
              <a:t>their networks.  Focus is on “We”</a:t>
            </a:r>
          </a:p>
          <a:p>
            <a:r>
              <a:rPr lang="en-US" i="1" dirty="0" smtClean="0"/>
              <a:t>Main criticism is that markets and society cannot be separated and individuals are influence by others—we do not act independently of other.</a:t>
            </a:r>
            <a:endParaRPr lang="en-US" i="1" dirty="0"/>
          </a:p>
        </p:txBody>
      </p:sp>
    </p:spTree>
    <p:extLst>
      <p:ext uri="{BB962C8B-B14F-4D97-AF65-F5344CB8AC3E}">
        <p14:creationId xmlns:p14="http://schemas.microsoft.com/office/powerpoint/2010/main" val="1930080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 of behavioral economics push back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Studies </a:t>
            </a:r>
            <a:r>
              <a:rPr lang="en-US" dirty="0"/>
              <a:t>the effects </a:t>
            </a:r>
            <a:r>
              <a:rPr lang="en-US" dirty="0" smtClean="0"/>
              <a:t>of psychological, social, cognitive and emotional factors affecting economic choices of individuals.</a:t>
            </a:r>
          </a:p>
          <a:p>
            <a:r>
              <a:rPr lang="en-US" dirty="0" smtClean="0"/>
              <a:t>Leaders of behavioral economics include psychologists </a:t>
            </a:r>
            <a:r>
              <a:rPr lang="en-US" dirty="0"/>
              <a:t>Amos Tversky and Daniel </a:t>
            </a:r>
            <a:r>
              <a:rPr lang="en-US" dirty="0" smtClean="0"/>
              <a:t>Kahneman, Dan Ariely, </a:t>
            </a:r>
            <a:r>
              <a:rPr lang="en-US" dirty="0"/>
              <a:t>and later joined by </a:t>
            </a:r>
            <a:r>
              <a:rPr lang="en-US" dirty="0" smtClean="0"/>
              <a:t>economist Richard </a:t>
            </a:r>
            <a:r>
              <a:rPr lang="en-US" dirty="0"/>
              <a:t>Thaler</a:t>
            </a:r>
            <a:r>
              <a:rPr lang="en-US" dirty="0" smtClean="0"/>
              <a:t>.</a:t>
            </a:r>
          </a:p>
          <a:p>
            <a:r>
              <a:rPr lang="en-US" dirty="0" smtClean="0"/>
              <a:t>They challenged the assumptions underlying neoclassical economics</a:t>
            </a:r>
          </a:p>
          <a:p>
            <a:pPr lvl="1"/>
            <a:r>
              <a:rPr lang="en-US" dirty="0" smtClean="0"/>
              <a:t>Agents are not perfect selfish</a:t>
            </a:r>
          </a:p>
          <a:p>
            <a:pPr lvl="1"/>
            <a:r>
              <a:rPr lang="en-US" dirty="0" smtClean="0"/>
              <a:t>They lack perfect will-power.</a:t>
            </a:r>
          </a:p>
          <a:p>
            <a:pPr lvl="1"/>
            <a:r>
              <a:rPr lang="en-US" dirty="0" smtClean="0"/>
              <a:t>They are not fully informed</a:t>
            </a:r>
          </a:p>
          <a:p>
            <a:r>
              <a:rPr lang="en-US" dirty="0" smtClean="0"/>
              <a:t>Thaler: “they are nicer and dumber” than agents described in neoclassical models</a:t>
            </a:r>
          </a:p>
          <a:p>
            <a:r>
              <a:rPr lang="en-US" dirty="0" smtClean="0"/>
              <a:t>Focus on the individual—the “I” approach</a:t>
            </a:r>
            <a:endParaRPr lang="en-US" dirty="0"/>
          </a:p>
        </p:txBody>
      </p:sp>
    </p:spTree>
    <p:extLst>
      <p:ext uri="{BB962C8B-B14F-4D97-AF65-F5344CB8AC3E}">
        <p14:creationId xmlns:p14="http://schemas.microsoft.com/office/powerpoint/2010/main" val="3364642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Criticisms of the Socio-economic and Behavioral Economic Pushback</a:t>
            </a:r>
            <a:endParaRPr lang="en-US" dirty="0"/>
          </a:p>
        </p:txBody>
      </p:sp>
      <p:sp>
        <p:nvSpPr>
          <p:cNvPr id="3" name="Content Placeholder 2"/>
          <p:cNvSpPr>
            <a:spLocks noGrp="1"/>
          </p:cNvSpPr>
          <p:nvPr>
            <p:ph idx="1"/>
          </p:nvPr>
        </p:nvSpPr>
        <p:spPr/>
        <p:txBody>
          <a:bodyPr>
            <a:normAutofit/>
          </a:bodyPr>
          <a:lstStyle/>
          <a:p>
            <a:r>
              <a:rPr lang="en-US" dirty="0" smtClean="0"/>
              <a:t>It appears to be a piece meal approach to solving the failures of the neoclassical model.  </a:t>
            </a:r>
          </a:p>
          <a:p>
            <a:r>
              <a:rPr lang="en-US" dirty="0" smtClean="0"/>
              <a:t>It has no unifying paradigm like the one offered by neoclassical economics</a:t>
            </a:r>
          </a:p>
          <a:p>
            <a:r>
              <a:rPr lang="en-US" dirty="0" smtClean="0"/>
              <a:t>It really hasn’t explained why the neoclassical model works well under some circumstances.</a:t>
            </a:r>
          </a:p>
          <a:p>
            <a:r>
              <a:rPr lang="en-US" dirty="0" smtClean="0"/>
              <a:t>The pushback presents a conflict between “I” versus “We” assumptions:  individual agents with freedom to choose versus agents directed and influenced by the social solidarity of their networks.</a:t>
            </a:r>
          </a:p>
          <a:p>
            <a:endParaRPr lang="en-US" dirty="0" smtClean="0"/>
          </a:p>
          <a:p>
            <a:endParaRPr lang="en-US" dirty="0"/>
          </a:p>
        </p:txBody>
      </p:sp>
    </p:spTree>
    <p:extLst>
      <p:ext uri="{BB962C8B-B14F-4D97-AF65-F5344CB8AC3E}">
        <p14:creationId xmlns:p14="http://schemas.microsoft.com/office/powerpoint/2010/main" val="172931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defense of the neoclassical model assumptions</a:t>
            </a:r>
            <a:endParaRPr lang="en-US" dirty="0"/>
          </a:p>
        </p:txBody>
      </p:sp>
      <p:sp>
        <p:nvSpPr>
          <p:cNvPr id="3" name="Content Placeholder 2"/>
          <p:cNvSpPr>
            <a:spLocks noGrp="1"/>
          </p:cNvSpPr>
          <p:nvPr>
            <p:ph idx="1"/>
          </p:nvPr>
        </p:nvSpPr>
        <p:spPr/>
        <p:txBody>
          <a:bodyPr>
            <a:normAutofit/>
          </a:bodyPr>
          <a:lstStyle/>
          <a:p>
            <a:r>
              <a:rPr lang="en-US" dirty="0" smtClean="0"/>
              <a:t>Assumptions don’t need to be realistic (models are never realistic) as long as they predict.</a:t>
            </a:r>
            <a:r>
              <a:rPr lang="en-US" dirty="0"/>
              <a:t> </a:t>
            </a:r>
            <a:endParaRPr lang="en-US" dirty="0" smtClean="0"/>
          </a:p>
          <a:p>
            <a:r>
              <a:rPr lang="en-US" dirty="0" smtClean="0"/>
              <a:t>Sometimes we do act like “Econs”</a:t>
            </a:r>
          </a:p>
          <a:p>
            <a:pPr lvl="1"/>
            <a:r>
              <a:rPr lang="en-US" dirty="0" smtClean="0"/>
              <a:t>Sometimes </a:t>
            </a:r>
            <a:r>
              <a:rPr lang="en-US" dirty="0"/>
              <a:t>we are selfish</a:t>
            </a:r>
          </a:p>
          <a:p>
            <a:pPr lvl="1"/>
            <a:r>
              <a:rPr lang="en-US" dirty="0"/>
              <a:t>Sometimes we are </a:t>
            </a:r>
            <a:r>
              <a:rPr lang="en-US" dirty="0" smtClean="0"/>
              <a:t>rational in bounded choice environments</a:t>
            </a:r>
            <a:endParaRPr lang="en-US" dirty="0"/>
          </a:p>
          <a:p>
            <a:pPr lvl="1"/>
            <a:r>
              <a:rPr lang="en-US" dirty="0"/>
              <a:t>Sometimes we do process available </a:t>
            </a:r>
            <a:r>
              <a:rPr lang="en-US" dirty="0" smtClean="0"/>
              <a:t>information (Thinking slow and fast.)</a:t>
            </a:r>
          </a:p>
          <a:p>
            <a:r>
              <a:rPr lang="en-US" dirty="0"/>
              <a:t>Sometimes the economic models do explain choices and predict future events (Otherwise economists would be unemployed</a:t>
            </a:r>
            <a:r>
              <a:rPr lang="en-US" dirty="0" smtClean="0"/>
              <a:t>).</a:t>
            </a:r>
          </a:p>
          <a:p>
            <a:r>
              <a:rPr lang="en-US" dirty="0" smtClean="0"/>
              <a:t>Must not confuse micro and macro economic model failures.</a:t>
            </a:r>
            <a:endParaRPr lang="en-US" dirty="0"/>
          </a:p>
        </p:txBody>
      </p:sp>
    </p:spTree>
    <p:extLst>
      <p:ext uri="{BB962C8B-B14F-4D97-AF65-F5344CB8AC3E}">
        <p14:creationId xmlns:p14="http://schemas.microsoft.com/office/powerpoint/2010/main" val="1118065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Reintegration of Economics and the social sciences</a:t>
            </a:r>
            <a:endParaRPr lang="en-US" dirty="0"/>
          </a:p>
        </p:txBody>
      </p:sp>
      <p:sp>
        <p:nvSpPr>
          <p:cNvPr id="3" name="Content Placeholder 2"/>
          <p:cNvSpPr>
            <a:spLocks noGrp="1"/>
          </p:cNvSpPr>
          <p:nvPr>
            <p:ph idx="1"/>
          </p:nvPr>
        </p:nvSpPr>
        <p:spPr/>
        <p:txBody>
          <a:bodyPr>
            <a:normAutofit/>
          </a:bodyPr>
          <a:lstStyle/>
          <a:p>
            <a:r>
              <a:rPr lang="en-US" dirty="0" smtClean="0"/>
              <a:t> The trend is toward a reintegration of economics with the social sciences.</a:t>
            </a:r>
          </a:p>
          <a:p>
            <a:r>
              <a:rPr lang="en-US" dirty="0" smtClean="0"/>
              <a:t>Recent Nobel prizes in economics have been awarded to a political scientist (</a:t>
            </a:r>
            <a:r>
              <a:rPr lang="en-US" dirty="0" err="1" smtClean="0"/>
              <a:t>Ostrom</a:t>
            </a:r>
            <a:r>
              <a:rPr lang="en-US" dirty="0" smtClean="0"/>
              <a:t>), a psychologist (Kahneman), and a behavioral economist (Thaler).</a:t>
            </a:r>
          </a:p>
          <a:p>
            <a:r>
              <a:rPr lang="en-US" dirty="0" smtClean="0"/>
              <a:t>Experimental methods of the social sciences are increasingly being adopted by economists—note the number of papers based on experimental methods presented at most recent AAEA meetings.</a:t>
            </a:r>
          </a:p>
        </p:txBody>
      </p:sp>
    </p:spTree>
    <p:extLst>
      <p:ext uri="{BB962C8B-B14F-4D97-AF65-F5344CB8AC3E}">
        <p14:creationId xmlns:p14="http://schemas.microsoft.com/office/powerpoint/2010/main" val="2872741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Capital Paradigm</a:t>
            </a:r>
            <a:endParaRPr lang="en-US" dirty="0"/>
          </a:p>
        </p:txBody>
      </p:sp>
      <p:sp>
        <p:nvSpPr>
          <p:cNvPr id="3" name="Content Placeholder 2"/>
          <p:cNvSpPr>
            <a:spLocks noGrp="1"/>
          </p:cNvSpPr>
          <p:nvPr>
            <p:ph idx="1"/>
          </p:nvPr>
        </p:nvSpPr>
        <p:spPr/>
        <p:txBody>
          <a:bodyPr/>
          <a:lstStyle/>
          <a:p>
            <a:r>
              <a:rPr lang="en-US" dirty="0" smtClean="0"/>
              <a:t>A personal Story</a:t>
            </a:r>
          </a:p>
          <a:p>
            <a:r>
              <a:rPr lang="en-US" dirty="0" smtClean="0"/>
              <a:t>Tower of Babel</a:t>
            </a:r>
            <a:endParaRPr lang="en-US" dirty="0"/>
          </a:p>
        </p:txBody>
      </p:sp>
      <p:pic>
        <p:nvPicPr>
          <p:cNvPr id="4" name="Picture 3"/>
          <p:cNvPicPr>
            <a:picLocks noChangeAspect="1"/>
          </p:cNvPicPr>
          <p:nvPr/>
        </p:nvPicPr>
        <p:blipFill>
          <a:blip r:embed="rId2"/>
          <a:stretch>
            <a:fillRect/>
          </a:stretch>
        </p:blipFill>
        <p:spPr>
          <a:xfrm>
            <a:off x="3870171" y="1995758"/>
            <a:ext cx="6861511" cy="3608208"/>
          </a:xfrm>
          <a:prstGeom prst="rect">
            <a:avLst/>
          </a:prstGeom>
        </p:spPr>
      </p:pic>
    </p:spTree>
    <p:extLst>
      <p:ext uri="{BB962C8B-B14F-4D97-AF65-F5344CB8AC3E}">
        <p14:creationId xmlns:p14="http://schemas.microsoft.com/office/powerpoint/2010/main" val="3077674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social capital paradigm is an attempt to integrate economics and social science insights</a:t>
            </a:r>
            <a:endParaRPr lang="en-US" dirty="0"/>
          </a:p>
        </p:txBody>
      </p:sp>
      <p:sp>
        <p:nvSpPr>
          <p:cNvPr id="3" name="Content Placeholder 2"/>
          <p:cNvSpPr>
            <a:spLocks noGrp="1"/>
          </p:cNvSpPr>
          <p:nvPr>
            <p:ph idx="1"/>
          </p:nvPr>
        </p:nvSpPr>
        <p:spPr>
          <a:xfrm>
            <a:off x="838200" y="1877876"/>
            <a:ext cx="10515600" cy="4351338"/>
          </a:xfrm>
        </p:spPr>
        <p:txBody>
          <a:bodyPr>
            <a:normAutofit fontScale="92500" lnSpcReduction="20000"/>
          </a:bodyPr>
          <a:lstStyle/>
          <a:p>
            <a:r>
              <a:rPr lang="en-US" dirty="0" smtClean="0"/>
              <a:t>The </a:t>
            </a:r>
            <a:r>
              <a:rPr lang="en-US" dirty="0" smtClean="0"/>
              <a:t>social capital interest group</a:t>
            </a:r>
          </a:p>
          <a:p>
            <a:r>
              <a:rPr lang="en-US" altLang="en-US" dirty="0" smtClean="0"/>
              <a:t>Michigan </a:t>
            </a:r>
            <a:r>
              <a:rPr lang="en-US" altLang="en-US" dirty="0"/>
              <a:t>State faculty organized the first international conference on social capital.</a:t>
            </a:r>
          </a:p>
          <a:p>
            <a:pPr lvl="1"/>
            <a:r>
              <a:rPr lang="en-US" altLang="en-US" dirty="0"/>
              <a:t>Participants at the conference were surveyed and found no consensus on the definition.</a:t>
            </a:r>
          </a:p>
          <a:p>
            <a:pPr lvl="1"/>
            <a:r>
              <a:rPr lang="en-US" altLang="en-US" dirty="0"/>
              <a:t>Some argued that social capital wasn’t really capital.</a:t>
            </a:r>
          </a:p>
          <a:p>
            <a:r>
              <a:rPr lang="en-US" dirty="0" smtClean="0"/>
              <a:t>Confronting the definitional challenges: “Is Social Capital Really Capital” (Robison, Schmid, and Siles)</a:t>
            </a:r>
          </a:p>
          <a:p>
            <a:r>
              <a:rPr lang="en-US" dirty="0" smtClean="0"/>
              <a:t>The social capital paradigm:  a synthesis (Robison and Flora)</a:t>
            </a:r>
          </a:p>
          <a:p>
            <a:r>
              <a:rPr lang="en-US" dirty="0" smtClean="0"/>
              <a:t>A summary: “Relationship Economics: The Social Capital Paradigm and its Application to Business, Politics, and other Transactions”  (Robison and Ritchie)</a:t>
            </a:r>
          </a:p>
          <a:p>
            <a:endParaRPr lang="en-US" dirty="0"/>
          </a:p>
        </p:txBody>
      </p:sp>
    </p:spTree>
    <p:extLst>
      <p:ext uri="{BB962C8B-B14F-4D97-AF65-F5344CB8AC3E}">
        <p14:creationId xmlns:p14="http://schemas.microsoft.com/office/powerpoint/2010/main" val="4165625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capital paradigm: people optimize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10000"/>
              </a:bodyPr>
              <a:lstStyle/>
              <a:p>
                <a:r>
                  <a:rPr lang="en-US" dirty="0" smtClean="0"/>
                  <a:t>Social capital is the sympathy (empathy), regard, trust one person has for another person or group.</a:t>
                </a:r>
              </a:p>
              <a:p>
                <a:r>
                  <a:rPr lang="en-US" dirty="0" smtClean="0"/>
                  <a:t>Three kinds of social capital include:</a:t>
                </a:r>
              </a:p>
              <a:p>
                <a:pPr lvl="1"/>
                <a:r>
                  <a:rPr lang="en-US" dirty="0" smtClean="0"/>
                  <a:t>Person </a:t>
                </a:r>
                <a:r>
                  <a:rPr lang="en-US" i="1" dirty="0"/>
                  <a:t>i</a:t>
                </a:r>
                <a:r>
                  <a:rPr lang="en-US" dirty="0"/>
                  <a:t>’s sympathy or esteem for self is called own social capital is called </a:t>
                </a:r>
                <a:r>
                  <a:rPr lang="en-US" i="1" dirty="0"/>
                  <a:t>self esteem </a:t>
                </a:r>
                <a:r>
                  <a:rPr lang="en-US" dirty="0"/>
                  <a:t>social capital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𝑖𝑖</m:t>
                        </m:r>
                      </m:sub>
                    </m:sSub>
                    <m:r>
                      <a:rPr lang="en-US" i="1">
                        <a:latin typeface="Cambria Math" panose="02040503050406030204" pitchFamily="18" charset="0"/>
                      </a:rPr>
                      <m:t>)</m:t>
                    </m:r>
                  </m:oMath>
                </a14:m>
                <a:r>
                  <a:rPr lang="en-US" sz="2000" dirty="0"/>
                  <a:t> </a:t>
                </a:r>
                <a:endParaRPr lang="en-US" sz="2000" dirty="0" smtClean="0"/>
              </a:p>
              <a:p>
                <a:pPr lvl="1"/>
                <a:r>
                  <a:rPr lang="en-US" dirty="0" smtClean="0"/>
                  <a:t>Person </a:t>
                </a:r>
                <a:r>
                  <a:rPr lang="en-US" i="1" dirty="0"/>
                  <a:t>i</a:t>
                </a:r>
                <a:r>
                  <a:rPr lang="en-US" dirty="0"/>
                  <a:t>’s sympathy, trust, and regard for person </a:t>
                </a:r>
                <a:r>
                  <a:rPr lang="en-US" i="1" dirty="0"/>
                  <a:t>j</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𝐾</m:t>
                        </m:r>
                      </m:e>
                      <m:sub>
                        <m:r>
                          <a:rPr lang="en-US" i="1">
                            <a:latin typeface="Cambria Math" panose="02040503050406030204" pitchFamily="18" charset="0"/>
                          </a:rPr>
                          <m:t>𝑖𝑗</m:t>
                        </m:r>
                      </m:sub>
                    </m:sSub>
                    <m:r>
                      <a:rPr lang="en-US" i="1">
                        <a:latin typeface="Cambria Math" panose="02040503050406030204" pitchFamily="18" charset="0"/>
                      </a:rPr>
                      <m:t>)</m:t>
                    </m:r>
                  </m:oMath>
                </a14:m>
                <a:r>
                  <a:rPr lang="en-US" dirty="0"/>
                  <a:t> is called </a:t>
                </a:r>
                <a:r>
                  <a:rPr lang="en-US" i="1" dirty="0"/>
                  <a:t>belonging</a:t>
                </a:r>
                <a:r>
                  <a:rPr lang="en-US" dirty="0"/>
                  <a:t> social capital</a:t>
                </a:r>
                <a:r>
                  <a:rPr lang="en-US" dirty="0" smtClean="0"/>
                  <a:t>.</a:t>
                </a:r>
              </a:p>
              <a:p>
                <a:pPr lvl="1"/>
                <a:r>
                  <a:rPr lang="en-US" dirty="0" smtClean="0"/>
                  <a:t>Person </a:t>
                </a:r>
                <a:r>
                  <a:rPr lang="en-US" i="1" dirty="0"/>
                  <a:t>j</a:t>
                </a:r>
                <a:r>
                  <a:rPr lang="en-US" dirty="0"/>
                  <a:t>’s social capital for person </a:t>
                </a:r>
                <a:r>
                  <a:rPr lang="en-US" i="1" dirty="0" err="1"/>
                  <a:t>i</a:t>
                </a:r>
                <a:r>
                  <a:rPr lang="en-US" dirty="0"/>
                  <a:t> perceived by </a:t>
                </a:r>
                <a:r>
                  <a:rPr lang="en-US" i="1" dirty="0" err="1"/>
                  <a:t>i</a:t>
                </a:r>
                <a:r>
                  <a:rPr lang="en-US" dirty="0"/>
                  <a:t> </a:t>
                </a:r>
                <a14:m>
                  <m:oMath xmlns:m="http://schemas.openxmlformats.org/officeDocument/2006/math">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𝑗𝑖</m:t>
                            </m:r>
                          </m:sub>
                          <m:sup>
                            <m:r>
                              <a:rPr lang="en-US" i="1">
                                <a:latin typeface="Cambria Math" panose="02040503050406030204" pitchFamily="18" charset="0"/>
                              </a:rPr>
                              <m:t>𝑖</m:t>
                            </m:r>
                          </m:sup>
                        </m:sSubSup>
                      </m:e>
                    </m:d>
                  </m:oMath>
                </a14:m>
                <a:r>
                  <a:rPr lang="en-US" dirty="0"/>
                  <a:t>is called </a:t>
                </a:r>
                <a:r>
                  <a:rPr lang="en-US" i="1" dirty="0"/>
                  <a:t>good-will</a:t>
                </a:r>
                <a:r>
                  <a:rPr lang="en-US" dirty="0"/>
                  <a:t> social </a:t>
                </a:r>
                <a:r>
                  <a:rPr lang="en-US" dirty="0" smtClean="0"/>
                  <a:t>capital</a:t>
                </a:r>
                <a:endParaRPr lang="en-US" dirty="0"/>
              </a:p>
              <a:p>
                <a:r>
                  <a:rPr lang="en-US" dirty="0" smtClean="0"/>
                  <a:t>Social capital lives in networks connected by their social capital.</a:t>
                </a:r>
              </a:p>
              <a:p>
                <a:pPr lvl="1"/>
                <a:r>
                  <a:rPr lang="en-US" dirty="0" smtClean="0"/>
                  <a:t>Persons in Networks that possess symmetric and earned weak ties are said to have linking social capital</a:t>
                </a:r>
              </a:p>
              <a:p>
                <a:pPr lvl="1"/>
                <a:r>
                  <a:rPr lang="en-US" dirty="0" smtClean="0"/>
                  <a:t>Persons in Networks with inherited and strong ties are said to have bonding social capital</a:t>
                </a:r>
              </a:p>
              <a:p>
                <a:pPr lvl="1"/>
                <a:r>
                  <a:rPr lang="en-US" dirty="0" smtClean="0"/>
                  <a:t>Persons in networks that possess asymmetric ties are said to  possess bridging social capital</a:t>
                </a:r>
              </a:p>
              <a:p>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2661" r="-1101"/>
                </a:stretch>
              </a:blipFill>
            </p:spPr>
            <p:txBody>
              <a:bodyPr/>
              <a:lstStyle/>
              <a:p>
                <a:r>
                  <a:rPr lang="en-US">
                    <a:noFill/>
                  </a:rPr>
                  <a:t> </a:t>
                </a:r>
              </a:p>
            </p:txBody>
          </p:sp>
        </mc:Fallback>
      </mc:AlternateContent>
    </p:spTree>
    <p:extLst>
      <p:ext uri="{BB962C8B-B14F-4D97-AF65-F5344CB8AC3E}">
        <p14:creationId xmlns:p14="http://schemas.microsoft.com/office/powerpoint/2010/main" val="1271792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Capital Optimizing model</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92500" lnSpcReduction="10000"/>
              </a:bodyPr>
              <a:lstStyle/>
              <a:p>
                <a:r>
                  <a:rPr lang="en-US" dirty="0" smtClean="0"/>
                  <a:t>Maximize </a:t>
                </a:r>
                <a14:m>
                  <m:oMath xmlns:m="http://schemas.openxmlformats.org/officeDocument/2006/math">
                    <m:sSub>
                      <m:sSubPr>
                        <m:ctrlPr>
                          <a:rPr lang="en-US" i="1">
                            <a:latin typeface="Cambria Math" panose="02040503050406030204" pitchFamily="18" charset="0"/>
                          </a:rPr>
                        </m:ctrlPr>
                      </m:sSubPr>
                      <m:e>
                        <m:r>
                          <a:rPr lang="en-US" i="1">
                            <a:latin typeface="Cambria Math"/>
                          </a:rPr>
                          <m:t>𝑈</m:t>
                        </m:r>
                      </m:e>
                      <m:sub>
                        <m:r>
                          <a:rPr lang="en-US" i="1">
                            <a:latin typeface="Cambria Math"/>
                          </a:rPr>
                          <m:t>𝑖</m:t>
                        </m:r>
                      </m:sub>
                    </m:sSub>
                    <m:r>
                      <a:rPr lang="en-US" i="1">
                        <a:latin typeface="Cambria Math"/>
                      </a:rPr>
                      <m:t>(</m:t>
                    </m:r>
                    <m:r>
                      <a:rPr lang="en-US" i="1">
                        <a:latin typeface="Cambria Math" panose="02040503050406030204" pitchFamily="18" charset="0"/>
                      </a:rPr>
                      <m:t>𝑐𝑜𝑚𝑚𝑜𝑑𝑖𝑡𝑖𝑒𝑠</m:t>
                    </m:r>
                    <m:r>
                      <a:rPr lang="en-US" i="1">
                        <a:latin typeface="Cambria Math"/>
                      </a:rPr>
                      <m:t>, </m:t>
                    </m:r>
                    <m:r>
                      <a:rPr lang="en-US" i="1">
                        <a:latin typeface="Cambria Math" panose="02040503050406030204" pitchFamily="18" charset="0"/>
                      </a:rPr>
                      <m:t>𝑟𝑒𝑙𝑎𝑡𝑖𝑜𝑛𝑎𝑙</m:t>
                    </m:r>
                    <m:r>
                      <a:rPr lang="en-US" i="1">
                        <a:latin typeface="Cambria Math" panose="02040503050406030204" pitchFamily="18" charset="0"/>
                      </a:rPr>
                      <m:t> </m:t>
                    </m:r>
                    <m:r>
                      <a:rPr lang="en-US" i="1">
                        <a:latin typeface="Cambria Math" panose="02040503050406030204" pitchFamily="18" charset="0"/>
                      </a:rPr>
                      <m:t>𝑔𝑜𝑜𝑑𝑠</m:t>
                    </m:r>
                    <m:r>
                      <a:rPr lang="en-US" i="1">
                        <a:latin typeface="Cambria Math"/>
                      </a:rPr>
                      <m:t>)</m:t>
                    </m:r>
                  </m:oMath>
                </a14:m>
                <a:r>
                  <a:rPr lang="en-US" dirty="0"/>
                  <a:t> </a:t>
                </a:r>
              </a:p>
              <a:p>
                <a:pPr marL="0" indent="0">
                  <a:buNone/>
                </a:pPr>
                <a:r>
                  <a:rPr lang="en-US" dirty="0" err="1"/>
                  <a:t>s.t.</a:t>
                </a:r>
                <a:r>
                  <a:rPr lang="en-US" dirty="0"/>
                  <a:t> </a:t>
                </a:r>
                <a14:m>
                  <m:oMath xmlns:m="http://schemas.openxmlformats.org/officeDocument/2006/math">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𝑥</m:t>
                        </m:r>
                      </m:e>
                    </m:nary>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𝑏</m:t>
                    </m:r>
                  </m:oMath>
                </a14:m>
                <a:r>
                  <a:rPr lang="en-US" dirty="0"/>
                  <a:t>  where b is a combination of physical and social resources and x represents investment of resources in commodities and SEG producing social capital</a:t>
                </a:r>
              </a:p>
              <a:p>
                <a:r>
                  <a:rPr lang="en-US" dirty="0"/>
                  <a:t>production function for commodities for persons </a:t>
                </a:r>
                <a:r>
                  <a:rPr lang="en-US" dirty="0" err="1"/>
                  <a:t>i</a:t>
                </a:r>
                <a:r>
                  <a:rPr lang="en-US" dirty="0"/>
                  <a:t> and j</a:t>
                </a:r>
                <a14:m>
                  <m:oMath xmlns:m="http://schemas.openxmlformats.org/officeDocument/2006/math">
                    <m:r>
                      <a:rPr lang="en-US">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a:ea typeface="Cambria Math"/>
                          </a:rPr>
                          <m:t>𝜋</m:t>
                        </m:r>
                      </m:e>
                      <m:sub>
                        <m:r>
                          <a:rPr lang="en-US" i="1">
                            <a:latin typeface="Cambria Math"/>
                          </a:rPr>
                          <m:t>𝑖</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a:ea typeface="Cambria Math"/>
                          </a:rPr>
                          <m:t>𝜋</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dirty="0"/>
              </a:p>
              <a:p>
                <a:r>
                  <a:rPr lang="en-US" dirty="0" smtClean="0"/>
                  <a:t>Agent i’s relational good production function: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𝑟𝑒𝑙𝑎𝑡𝑖𝑜𝑛𝑎𝑙</m:t>
                      </m:r>
                      <m:r>
                        <a:rPr lang="en-US" b="0" i="1" smtClean="0">
                          <a:latin typeface="Cambria Math" panose="02040503050406030204" pitchFamily="18" charset="0"/>
                        </a:rPr>
                        <m:t> </m:t>
                      </m:r>
                      <m:r>
                        <a:rPr lang="en-US" b="0" i="1" smtClean="0">
                          <a:latin typeface="Cambria Math" panose="02040503050406030204" pitchFamily="18" charset="0"/>
                        </a:rPr>
                        <m:t>𝑔𝑜𝑜𝑑𝑠</m:t>
                      </m:r>
                      <m:r>
                        <a:rPr lang="en-US" b="0" i="0" smtClean="0">
                          <a:latin typeface="Cambria Math" panose="02040503050406030204" pitchFamily="18" charset="0"/>
                        </a:rPr>
                        <m:t>=</m:t>
                      </m:r>
                      <m:r>
                        <a:rPr lang="en-US" i="1">
                          <a:latin typeface="Cambria Math"/>
                        </a:rPr>
                        <m:t>𝑔</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𝜋</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𝐾</m:t>
                          </m:r>
                        </m:e>
                        <m:sub>
                          <m:r>
                            <a:rPr lang="en-US" i="1">
                              <a:latin typeface="Cambria Math"/>
                            </a:rPr>
                            <m:t>𝑖𝑖</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a:rPr>
                        <m:t>,</m:t>
                      </m:r>
                      <m:sSub>
                        <m:sSubPr>
                          <m:ctrlPr>
                            <a:rPr lang="en-US" i="1">
                              <a:latin typeface="Cambria Math" panose="02040503050406030204" pitchFamily="18" charset="0"/>
                            </a:rPr>
                          </m:ctrlPr>
                        </m:sSubPr>
                        <m:e>
                          <m:r>
                            <a:rPr lang="en-US" i="1">
                              <a:latin typeface="Cambria Math"/>
                            </a:rPr>
                            <m:t>𝐾</m:t>
                          </m:r>
                        </m:e>
                        <m:sub>
                          <m:r>
                            <a:rPr lang="en-US" i="1">
                              <a:latin typeface="Cambria Math"/>
                            </a:rPr>
                            <m:t>𝑖𝑗</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a:rPr>
                        <m:t>,</m:t>
                      </m:r>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𝑗𝑖</m:t>
                          </m:r>
                        </m:sub>
                        <m:sup>
                          <m:r>
                            <a:rPr lang="en-US" i="1">
                              <a:latin typeface="Cambria Math" panose="02040503050406030204" pitchFamily="18" charset="0"/>
                            </a:rPr>
                            <m:t>𝑖</m:t>
                          </m:r>
                        </m:sup>
                      </m:sSubSup>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a:rPr>
                        <m:t>,</m:t>
                      </m:r>
                      <m:sSub>
                        <m:sSubPr>
                          <m:ctrlPr>
                            <a:rPr lang="en-US" i="1">
                              <a:latin typeface="Cambria Math" panose="02040503050406030204" pitchFamily="18" charset="0"/>
                            </a:rPr>
                          </m:ctrlPr>
                        </m:sSubPr>
                        <m:e>
                          <m:r>
                            <a:rPr lang="en-US" i="1">
                              <a:latin typeface="Cambria Math"/>
                              <a:ea typeface="Cambria Math"/>
                            </a:rPr>
                            <m:t>𝜋</m:t>
                          </m:r>
                        </m:e>
                        <m:sub>
                          <m:r>
                            <a:rPr lang="en-US" i="1">
                              <a:latin typeface="Cambria Math"/>
                            </a:rPr>
                            <m:t>𝑗</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oMath>
                  </m:oMathPara>
                </a14:m>
                <a:endParaRPr lang="en-US" dirty="0"/>
              </a:p>
              <a:p>
                <a:r>
                  <a:rPr lang="en-US" dirty="0"/>
                  <a:t>Indirect utility function:  </a:t>
                </a:r>
              </a:p>
              <a:p>
                <a:pPr marL="0" indent="0">
                  <a:buNone/>
                </a:pPr>
                <a:r>
                  <a:rPr lang="en-US" dirty="0"/>
                  <a:t>Max </a:t>
                </a:r>
                <a14:m>
                  <m:oMath xmlns:m="http://schemas.openxmlformats.org/officeDocument/2006/math">
                    <m:sSub>
                      <m:sSubPr>
                        <m:ctrlPr>
                          <a:rPr lang="en-US" i="1">
                            <a:latin typeface="Cambria Math" panose="02040503050406030204" pitchFamily="18" charset="0"/>
                          </a:rPr>
                        </m:ctrlPr>
                      </m:sSubPr>
                      <m:e>
                        <m:r>
                          <a:rPr lang="en-US" i="1">
                            <a:latin typeface="Cambria Math"/>
                          </a:rPr>
                          <m:t>𝑈</m:t>
                        </m:r>
                      </m:e>
                      <m:sub>
                        <m:r>
                          <a:rPr lang="en-US" i="1">
                            <a:latin typeface="Cambria Math"/>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ea typeface="Cambria Math"/>
                          </a:rPr>
                          <m:t>𝜋</m:t>
                        </m:r>
                      </m:e>
                      <m:sub>
                        <m:r>
                          <a:rPr lang="en-US" i="1">
                            <a:latin typeface="Cambria Math"/>
                          </a:rPr>
                          <m:t>𝑖</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𝐾</m:t>
                        </m:r>
                      </m:e>
                      <m:sub>
                        <m:r>
                          <a:rPr lang="en-US" i="1">
                            <a:latin typeface="Cambria Math"/>
                          </a:rPr>
                          <m:t>𝑖𝑖</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𝐾</m:t>
                        </m:r>
                      </m:e>
                      <m:sub>
                        <m:r>
                          <a:rPr lang="en-US" i="1">
                            <a:latin typeface="Cambria Math"/>
                          </a:rPr>
                          <m:t>𝑖𝑗</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𝐾</m:t>
                        </m:r>
                      </m:e>
                      <m:sub>
                        <m:r>
                          <a:rPr lang="en-US" i="1">
                            <a:latin typeface="Cambria Math" panose="02040503050406030204" pitchFamily="18" charset="0"/>
                          </a:rPr>
                          <m:t>𝑖𝑗</m:t>
                        </m:r>
                      </m:sub>
                      <m:sup>
                        <m:r>
                          <a:rPr lang="en-US" i="1">
                            <a:latin typeface="Cambria Math" panose="02040503050406030204" pitchFamily="18" charset="0"/>
                          </a:rPr>
                          <m:t>𝑖</m:t>
                        </m:r>
                      </m:sup>
                    </m:sSubSup>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a:ea typeface="Cambria Math"/>
                          </a:rPr>
                          <m:t>𝜋</m:t>
                        </m:r>
                      </m:e>
                      <m:sub>
                        <m:r>
                          <a:rPr lang="en-US" i="1">
                            <a:latin typeface="Cambria Math"/>
                          </a:rPr>
                          <m:t>𝑗</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endParaRPr lang="en-US" dirty="0"/>
              </a:p>
              <a:p>
                <a:pPr marL="0" indent="0">
                  <a:buNone/>
                </a:pPr>
                <a:r>
                  <a:rPr lang="en-US" dirty="0" err="1"/>
                  <a:t>s.t.</a:t>
                </a:r>
                <a:r>
                  <a:rPr lang="en-US" dirty="0"/>
                  <a:t> </a:t>
                </a:r>
                <a14:m>
                  <m:oMath xmlns:m="http://schemas.openxmlformats.org/officeDocument/2006/math">
                    <m:nary>
                      <m:naryPr>
                        <m:chr m:val="∑"/>
                        <m:subHide m:val="on"/>
                        <m:supHide m:val="on"/>
                        <m:ctrlPr>
                          <a:rPr lang="en-US" i="1">
                            <a:latin typeface="Cambria Math" panose="02040503050406030204" pitchFamily="18" charset="0"/>
                          </a:rPr>
                        </m:ctrlPr>
                      </m:naryPr>
                      <m:sub/>
                      <m:sup/>
                      <m:e>
                        <m:r>
                          <a:rPr lang="en-US" i="1">
                            <a:latin typeface="Cambria Math" panose="02040503050406030204" pitchFamily="18" charset="0"/>
                          </a:rPr>
                          <m:t>𝑥</m:t>
                        </m:r>
                      </m:e>
                    </m:nary>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𝑏</m:t>
                    </m:r>
                  </m:oMath>
                </a14:m>
                <a:endParaRPr lang="en-US" dirty="0" smtClean="0"/>
              </a:p>
              <a:p>
                <a:pPr marL="0" indent="0">
                  <a:buNone/>
                </a:pPr>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801" r="-1217" b="-1120"/>
                </a:stretch>
              </a:blipFill>
            </p:spPr>
            <p:txBody>
              <a:bodyPr/>
              <a:lstStyle/>
              <a:p>
                <a:r>
                  <a:rPr lang="en-US">
                    <a:noFill/>
                  </a:rPr>
                  <a:t> </a:t>
                </a:r>
              </a:p>
            </p:txBody>
          </p:sp>
        </mc:Fallback>
      </mc:AlternateContent>
    </p:spTree>
    <p:extLst>
      <p:ext uri="{BB962C8B-B14F-4D97-AF65-F5344CB8AC3E}">
        <p14:creationId xmlns:p14="http://schemas.microsoft.com/office/powerpoint/2010/main" val="15265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we are depends on where we’ve been.  Where we go depends on where we are now”  (Adapted from Eliza R. Snow)</a:t>
            </a:r>
            <a:endParaRPr lang="en-US" dirty="0"/>
          </a:p>
        </p:txBody>
      </p:sp>
      <p:sp>
        <p:nvSpPr>
          <p:cNvPr id="3" name="Content Placeholder 2"/>
          <p:cNvSpPr>
            <a:spLocks noGrp="1"/>
          </p:cNvSpPr>
          <p:nvPr>
            <p:ph idx="1"/>
          </p:nvPr>
        </p:nvSpPr>
        <p:spPr>
          <a:xfrm>
            <a:off x="838200" y="3108959"/>
            <a:ext cx="10515600" cy="3068003"/>
          </a:xfrm>
        </p:spPr>
        <p:txBody>
          <a:bodyPr>
            <a:normAutofit/>
          </a:bodyPr>
          <a:lstStyle/>
          <a:p>
            <a:pPr marL="0" indent="0">
              <a:buNone/>
            </a:pPr>
            <a:r>
              <a:rPr lang="en-US" sz="4400" dirty="0" smtClean="0">
                <a:solidFill>
                  <a:schemeClr val="accent1">
                    <a:lumMod val="50000"/>
                  </a:schemeClr>
                </a:solidFill>
              </a:rPr>
              <a:t>A Brief Review of Economic Thought</a:t>
            </a:r>
            <a:endParaRPr lang="en-US" sz="4400" dirty="0">
              <a:solidFill>
                <a:schemeClr val="accent1">
                  <a:lumMod val="50000"/>
                </a:schemeClr>
              </a:solidFill>
            </a:endParaRPr>
          </a:p>
        </p:txBody>
      </p:sp>
    </p:spTree>
    <p:extLst>
      <p:ext uri="{BB962C8B-B14F-4D97-AF65-F5344CB8AC3E}">
        <p14:creationId xmlns:p14="http://schemas.microsoft.com/office/powerpoint/2010/main" val="5656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
            </a:r>
            <a:r>
              <a:rPr lang="en-US" dirty="0" smtClean="0"/>
              <a:t>otives derived from optimizing the social capital model’s objective function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b>
                      <m:sSubPr>
                        <m:ctrlPr>
                          <a:rPr lang="en-US" b="1" i="1">
                            <a:latin typeface="Cambria Math" panose="02040503050406030204" pitchFamily="18" charset="0"/>
                          </a:rPr>
                        </m:ctrlPr>
                      </m:sSubPr>
                      <m:e>
                        <m:r>
                          <a:rPr lang="en-US" b="1" i="1">
                            <a:latin typeface="Cambria Math"/>
                            <a:ea typeface="Cambria Math"/>
                          </a:rPr>
                          <m:t>𝝅</m:t>
                        </m:r>
                      </m:e>
                      <m:sub>
                        <m:r>
                          <a:rPr lang="en-US" b="1" i="1">
                            <a:latin typeface="Cambria Math"/>
                          </a:rPr>
                          <m:t>𝒊</m:t>
                        </m:r>
                      </m:sub>
                    </m:sSub>
                    <m:r>
                      <a:rPr lang="en-US" b="1" i="1">
                        <a:latin typeface="Cambria Math"/>
                      </a:rPr>
                      <m:t>:</m:t>
                    </m:r>
                    <m:r>
                      <a:rPr lang="en-US" b="1" i="1">
                        <a:latin typeface="Cambria Math"/>
                      </a:rPr>
                      <m:t>𝒐𝒘𝒏</m:t>
                    </m:r>
                    <m:r>
                      <a:rPr lang="en-US" b="1" i="1">
                        <a:latin typeface="Cambria Math"/>
                      </a:rPr>
                      <m:t> </m:t>
                    </m:r>
                    <m:r>
                      <a:rPr lang="en-US" b="1" i="1">
                        <a:latin typeface="Cambria Math"/>
                      </a:rPr>
                      <m:t>𝒄𝒐𝒏𝒔𝒖𝒎𝒑𝒕𝒊𝒐𝒏</m:t>
                    </m:r>
                  </m:oMath>
                </a14:m>
                <a:r>
                  <a:rPr lang="en-US" b="1" i="1" dirty="0">
                    <a:latin typeface="Cambria Math" panose="02040503050406030204" pitchFamily="18" charset="0"/>
                  </a:rPr>
                  <a:t> (selfishness of preference)</a:t>
                </a:r>
              </a:p>
              <a:p>
                <a14:m>
                  <m:oMath xmlns:m="http://schemas.openxmlformats.org/officeDocument/2006/math">
                    <m:sSub>
                      <m:sSubPr>
                        <m:ctrlPr>
                          <a:rPr lang="en-US" b="1" i="1">
                            <a:latin typeface="Cambria Math" panose="02040503050406030204" pitchFamily="18" charset="0"/>
                          </a:rPr>
                        </m:ctrlPr>
                      </m:sSubPr>
                      <m:e>
                        <m:r>
                          <a:rPr lang="en-US" b="1" i="1">
                            <a:latin typeface="Cambria Math"/>
                          </a:rPr>
                          <m:t>𝑲</m:t>
                        </m:r>
                      </m:e>
                      <m:sub>
                        <m:r>
                          <a:rPr lang="en-US" b="1" i="1">
                            <a:latin typeface="Cambria Math"/>
                          </a:rPr>
                          <m:t>𝒊𝒊</m:t>
                        </m:r>
                      </m:sub>
                    </m:sSub>
                    <m:r>
                      <a:rPr lang="en-US" b="1" i="1">
                        <a:latin typeface="Cambria Math"/>
                      </a:rPr>
                      <m:t>:</m:t>
                    </m:r>
                    <m:r>
                      <a:rPr lang="en-US" b="1" i="1">
                        <a:latin typeface="Cambria Math"/>
                      </a:rPr>
                      <m:t>𝒑𝒓𝒐𝒎𝒊𝒔𝒆</m:t>
                    </m:r>
                    <m:r>
                      <a:rPr lang="en-US" b="1" i="1">
                        <a:latin typeface="Cambria Math"/>
                      </a:rPr>
                      <m:t> </m:t>
                    </m:r>
                    <m:r>
                      <a:rPr lang="en-US" b="1" i="1">
                        <a:latin typeface="Cambria Math"/>
                      </a:rPr>
                      <m:t>𝒌𝒆𝒆𝒑𝒆𝒓𝒔</m:t>
                    </m:r>
                  </m:oMath>
                </a14:m>
                <a:r>
                  <a:rPr lang="en-US" b="1" i="1" dirty="0">
                    <a:latin typeface="Cambria Math"/>
                  </a:rPr>
                  <a:t> (internal validation)</a:t>
                </a:r>
              </a:p>
              <a:p>
                <a14:m>
                  <m:oMath xmlns:m="http://schemas.openxmlformats.org/officeDocument/2006/math">
                    <m:sSub>
                      <m:sSubPr>
                        <m:ctrlPr>
                          <a:rPr lang="en-US" b="1" i="1">
                            <a:latin typeface="Cambria Math" panose="02040503050406030204" pitchFamily="18" charset="0"/>
                          </a:rPr>
                        </m:ctrlPr>
                      </m:sSubPr>
                      <m:e>
                        <m:r>
                          <a:rPr lang="en-US" b="1" i="1">
                            <a:latin typeface="Cambria Math"/>
                          </a:rPr>
                          <m:t>𝑲</m:t>
                        </m:r>
                      </m:e>
                      <m:sub>
                        <m:r>
                          <a:rPr lang="en-US" b="1" i="1">
                            <a:latin typeface="Cambria Math"/>
                          </a:rPr>
                          <m:t>𝒊𝒋</m:t>
                        </m:r>
                      </m:sub>
                    </m:sSub>
                    <m:r>
                      <a:rPr lang="en-US" b="1" i="1">
                        <a:latin typeface="Cambria Math"/>
                      </a:rPr>
                      <m:t>:</m:t>
                    </m:r>
                    <m:r>
                      <a:rPr lang="en-US" b="1" i="1">
                        <a:latin typeface="Cambria Math"/>
                      </a:rPr>
                      <m:t>𝒃𝒆𝒍𝒐𝒏𝒈𝒊𝒏𝒈</m:t>
                    </m:r>
                  </m:oMath>
                </a14:m>
                <a:r>
                  <a:rPr lang="en-US" b="1" i="1" dirty="0">
                    <a:latin typeface="Cambria Math"/>
                  </a:rPr>
                  <a:t> (connections)</a:t>
                </a:r>
                <a:endParaRPr lang="en-US" i="1" dirty="0">
                  <a:latin typeface="Cambria Math"/>
                </a:endParaRPr>
              </a:p>
              <a:p>
                <a14:m>
                  <m:oMath xmlns:m="http://schemas.openxmlformats.org/officeDocument/2006/math">
                    <m:sSub>
                      <m:sSubPr>
                        <m:ctrlPr>
                          <a:rPr lang="en-US" b="1" i="1">
                            <a:latin typeface="Cambria Math" panose="02040503050406030204" pitchFamily="18" charset="0"/>
                          </a:rPr>
                        </m:ctrlPr>
                      </m:sSubPr>
                      <m:e>
                        <m:r>
                          <a:rPr lang="en-US" b="1" i="1">
                            <a:latin typeface="Cambria Math"/>
                          </a:rPr>
                          <m:t>𝑲</m:t>
                        </m:r>
                      </m:e>
                      <m:sub>
                        <m:r>
                          <a:rPr lang="en-US" b="1" i="1">
                            <a:latin typeface="Cambria Math"/>
                          </a:rPr>
                          <m:t>𝒋𝒊</m:t>
                        </m:r>
                      </m:sub>
                    </m:sSub>
                    <m:r>
                      <a:rPr lang="en-US" b="1" i="1">
                        <a:latin typeface="Cambria Math"/>
                      </a:rPr>
                      <m:t>:</m:t>
                    </m:r>
                    <m:r>
                      <a:rPr lang="en-US" b="1" i="1">
                        <a:latin typeface="Cambria Math"/>
                      </a:rPr>
                      <m:t>𝒈𝒐𝒐𝒅</m:t>
                    </m:r>
                    <m:r>
                      <a:rPr lang="en-US" b="1" i="1">
                        <a:latin typeface="Cambria Math"/>
                      </a:rPr>
                      <m:t> </m:t>
                    </m:r>
                    <m:r>
                      <a:rPr lang="en-US" b="1" i="1">
                        <a:latin typeface="Cambria Math"/>
                      </a:rPr>
                      <m:t>𝒘𝒊𝒍𝒍</m:t>
                    </m:r>
                  </m:oMath>
                </a14:m>
                <a:r>
                  <a:rPr lang="en-US" b="1" i="1" dirty="0">
                    <a:latin typeface="Cambria Math"/>
                  </a:rPr>
                  <a:t> (external validation)</a:t>
                </a:r>
              </a:p>
              <a:p>
                <a14:m>
                  <m:oMath xmlns:m="http://schemas.openxmlformats.org/officeDocument/2006/math">
                    <m:sSub>
                      <m:sSubPr>
                        <m:ctrlPr>
                          <a:rPr lang="en-US" b="1" i="1">
                            <a:latin typeface="Cambria Math" panose="02040503050406030204" pitchFamily="18" charset="0"/>
                          </a:rPr>
                        </m:ctrlPr>
                      </m:sSubPr>
                      <m:e>
                        <m:r>
                          <a:rPr lang="en-US" b="1" i="1">
                            <a:latin typeface="Cambria Math"/>
                            <a:ea typeface="Cambria Math"/>
                          </a:rPr>
                          <m:t>𝝅</m:t>
                        </m:r>
                      </m:e>
                      <m:sub>
                        <m:r>
                          <a:rPr lang="en-US" b="1" i="1">
                            <a:latin typeface="Cambria Math"/>
                          </a:rPr>
                          <m:t>𝒋</m:t>
                        </m:r>
                      </m:sub>
                    </m:sSub>
                    <m:r>
                      <a:rPr lang="en-US" b="1" i="1">
                        <a:latin typeface="Cambria Math"/>
                      </a:rPr>
                      <m:t>:</m:t>
                    </m:r>
                    <m:r>
                      <a:rPr lang="en-US" b="1" i="1">
                        <a:latin typeface="Cambria Math"/>
                      </a:rPr>
                      <m:t>𝒔𝒉𝒂𝒓𝒊𝒏𝒈</m:t>
                    </m:r>
                  </m:oMath>
                </a14:m>
                <a:r>
                  <a:rPr lang="en-US" b="1" dirty="0"/>
                  <a:t> </a:t>
                </a:r>
                <a:r>
                  <a:rPr lang="en-US" b="1" i="1" dirty="0">
                    <a:latin typeface="Cambria Math"/>
                  </a:rPr>
                  <a:t>(sympathy)</a:t>
                </a:r>
              </a:p>
              <a:p>
                <a:endParaRPr lang="en-US" b="1" i="1" dirty="0">
                  <a:latin typeface="Cambria Math"/>
                </a:endParaRPr>
              </a:p>
              <a:p>
                <a:r>
                  <a:rPr lang="en-US" sz="1800" b="1" i="1" dirty="0">
                    <a:latin typeface="Cambria Math"/>
                  </a:rPr>
                  <a:t>Reference: L.J. Robison et al. (2012).  “The relative importance of selfishness and social capital motives.”  The Journal of Socio-Economics 41 (2012) 118– 127</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06" t="-2381"/>
                </a:stretch>
              </a:blipFill>
            </p:spPr>
            <p:txBody>
              <a:bodyPr/>
              <a:lstStyle/>
              <a:p>
                <a:r>
                  <a:rPr lang="en-US">
                    <a:noFill/>
                  </a:rPr>
                  <a:t> </a:t>
                </a:r>
              </a:p>
            </p:txBody>
          </p:sp>
        </mc:Fallback>
      </mc:AlternateContent>
    </p:spTree>
    <p:extLst>
      <p:ext uri="{BB962C8B-B14F-4D97-AF65-F5344CB8AC3E}">
        <p14:creationId xmlns:p14="http://schemas.microsoft.com/office/powerpoint/2010/main" val="4238410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capital paradigm: relational goods and commodities</a:t>
            </a:r>
            <a:endParaRPr lang="en-US" dirty="0"/>
          </a:p>
        </p:txBody>
      </p:sp>
      <p:sp>
        <p:nvSpPr>
          <p:cNvPr id="3" name="Content Placeholder 2"/>
          <p:cNvSpPr>
            <a:spLocks noGrp="1"/>
          </p:cNvSpPr>
          <p:nvPr>
            <p:ph idx="1"/>
          </p:nvPr>
        </p:nvSpPr>
        <p:spPr/>
        <p:txBody>
          <a:bodyPr/>
          <a:lstStyle/>
          <a:p>
            <a:r>
              <a:rPr lang="en-US" dirty="0" smtClean="0"/>
              <a:t>Social </a:t>
            </a:r>
            <a:r>
              <a:rPr lang="en-US" dirty="0"/>
              <a:t>capital </a:t>
            </a:r>
            <a:r>
              <a:rPr lang="en-US" dirty="0" smtClean="0"/>
              <a:t>produces an important  class of goods, relational goods. Two types of relational goods: </a:t>
            </a:r>
          </a:p>
          <a:p>
            <a:pPr lvl="1"/>
            <a:r>
              <a:rPr lang="en-US" dirty="0" smtClean="0"/>
              <a:t>intangible socio-emotional goods.</a:t>
            </a:r>
          </a:p>
          <a:p>
            <a:pPr lvl="1"/>
            <a:r>
              <a:rPr lang="en-US" dirty="0" smtClean="0"/>
              <a:t>Mostly tangible goods embedded with intangible socio-emotional goods.</a:t>
            </a:r>
          </a:p>
          <a:p>
            <a:r>
              <a:rPr lang="en-US" dirty="0" smtClean="0"/>
              <a:t>Relational goods produced in social capital rich relationships.</a:t>
            </a:r>
            <a:endParaRPr lang="en-US" dirty="0"/>
          </a:p>
        </p:txBody>
      </p:sp>
    </p:spTree>
    <p:extLst>
      <p:ext uri="{BB962C8B-B14F-4D97-AF65-F5344CB8AC3E}">
        <p14:creationId xmlns:p14="http://schemas.microsoft.com/office/powerpoint/2010/main" val="37731364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Social capital paradigm: Relational goods and commodities  (contd.)</a:t>
            </a:r>
            <a:endParaRPr lang="en-US" dirty="0"/>
          </a:p>
        </p:txBody>
      </p:sp>
      <p:sp>
        <p:nvSpPr>
          <p:cNvPr id="3" name="Content Placeholder 2"/>
          <p:cNvSpPr>
            <a:spLocks noGrp="1"/>
          </p:cNvSpPr>
          <p:nvPr>
            <p:ph idx="1"/>
          </p:nvPr>
        </p:nvSpPr>
        <p:spPr/>
        <p:txBody>
          <a:bodyPr>
            <a:normAutofit/>
          </a:bodyPr>
          <a:lstStyle/>
          <a:p>
            <a:r>
              <a:rPr lang="en-US" dirty="0" smtClean="0"/>
              <a:t>Relational goods </a:t>
            </a:r>
          </a:p>
          <a:p>
            <a:pPr lvl="1"/>
            <a:r>
              <a:rPr lang="en-US" dirty="0"/>
              <a:t>V</a:t>
            </a:r>
            <a:r>
              <a:rPr lang="en-US" dirty="0" smtClean="0"/>
              <a:t>alue </a:t>
            </a:r>
            <a:r>
              <a:rPr lang="en-US" dirty="0"/>
              <a:t>depends at least in part on their connections to people who produce, exchange, consume, and </a:t>
            </a:r>
            <a:r>
              <a:rPr lang="en-US" dirty="0" smtClean="0"/>
              <a:t>preserve them.</a:t>
            </a:r>
          </a:p>
          <a:p>
            <a:pPr lvl="1"/>
            <a:r>
              <a:rPr lang="en-US" i="1" dirty="0" smtClean="0"/>
              <a:t>Relation goods</a:t>
            </a:r>
            <a:r>
              <a:rPr lang="en-US" dirty="0" smtClean="0"/>
              <a:t> mostly ignored in the standard economic model</a:t>
            </a:r>
          </a:p>
          <a:p>
            <a:r>
              <a:rPr lang="en-US" dirty="0" smtClean="0"/>
              <a:t>Commodities </a:t>
            </a:r>
          </a:p>
          <a:p>
            <a:pPr lvl="1"/>
            <a:r>
              <a:rPr lang="en-US" dirty="0" smtClean="0"/>
              <a:t>Value depends mostly on their physical properties.</a:t>
            </a:r>
            <a:endParaRPr lang="en-US" dirty="0"/>
          </a:p>
          <a:p>
            <a:pPr lvl="1"/>
            <a:r>
              <a:rPr lang="en-US" dirty="0" smtClean="0"/>
              <a:t>The production, marketing, and consumption of </a:t>
            </a:r>
            <a:r>
              <a:rPr lang="en-US" i="1" dirty="0" smtClean="0"/>
              <a:t>commodities</a:t>
            </a:r>
            <a:r>
              <a:rPr lang="en-US" dirty="0" smtClean="0"/>
              <a:t> is the focus of traditional economics. </a:t>
            </a:r>
          </a:p>
        </p:txBody>
      </p:sp>
    </p:spTree>
    <p:extLst>
      <p:ext uri="{BB962C8B-B14F-4D97-AF65-F5344CB8AC3E}">
        <p14:creationId xmlns:p14="http://schemas.microsoft.com/office/powerpoint/2010/main" val="1870263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t>
            </a:r>
            <a:r>
              <a:rPr lang="en-US" dirty="0" smtClean="0"/>
              <a:t>elational goods and commodities satisfy different needs</a:t>
            </a:r>
            <a:endParaRPr lang="en-US" dirty="0"/>
          </a:p>
        </p:txBody>
      </p:sp>
      <p:sp>
        <p:nvSpPr>
          <p:cNvPr id="3" name="Content Placeholder 2"/>
          <p:cNvSpPr>
            <a:spLocks noGrp="1"/>
          </p:cNvSpPr>
          <p:nvPr>
            <p:ph idx="1"/>
          </p:nvPr>
        </p:nvSpPr>
        <p:spPr/>
        <p:txBody>
          <a:bodyPr>
            <a:normAutofit/>
          </a:bodyPr>
          <a:lstStyle/>
          <a:p>
            <a:r>
              <a:rPr lang="en-US" dirty="0" smtClean="0"/>
              <a:t>Goods must satisfy needs or they are not goods.</a:t>
            </a:r>
          </a:p>
          <a:p>
            <a:r>
              <a:rPr lang="en-US" i="1" dirty="0" smtClean="0"/>
              <a:t>Commodities</a:t>
            </a:r>
            <a:r>
              <a:rPr lang="en-US" dirty="0" smtClean="0"/>
              <a:t> satisfy mostly physical needs and sometimes to win socio-emotional goods but not very successfully.</a:t>
            </a:r>
          </a:p>
          <a:p>
            <a:r>
              <a:rPr lang="en-US" i="1" dirty="0" smtClean="0"/>
              <a:t>Relational goods</a:t>
            </a:r>
            <a:r>
              <a:rPr lang="en-US" dirty="0" smtClean="0"/>
              <a:t> satisfy socio-emotional needs</a:t>
            </a:r>
          </a:p>
          <a:p>
            <a:pPr lvl="1"/>
            <a:r>
              <a:rPr lang="en-US" dirty="0"/>
              <a:t>Need to belong (love, friendship, connections)</a:t>
            </a:r>
          </a:p>
          <a:p>
            <a:pPr lvl="1"/>
            <a:r>
              <a:rPr lang="en-US" dirty="0"/>
              <a:t>Need for internal validation by our ideal self (self-actualization, self esteem)</a:t>
            </a:r>
          </a:p>
          <a:p>
            <a:pPr lvl="1"/>
            <a:r>
              <a:rPr lang="en-US" dirty="0"/>
              <a:t>Need for external validation from others for whom we have regard, empathy, sympathy, trust (good will of others)</a:t>
            </a:r>
          </a:p>
          <a:p>
            <a:pPr lvl="1"/>
            <a:r>
              <a:rPr lang="en-US" dirty="0"/>
              <a:t>Need for knowledge that contributes to ones sense of belonging, and internal and external </a:t>
            </a:r>
            <a:r>
              <a:rPr lang="en-US" dirty="0" smtClean="0"/>
              <a:t>validation</a:t>
            </a:r>
          </a:p>
        </p:txBody>
      </p:sp>
    </p:spTree>
    <p:extLst>
      <p:ext uri="{BB962C8B-B14F-4D97-AF65-F5344CB8AC3E}">
        <p14:creationId xmlns:p14="http://schemas.microsoft.com/office/powerpoint/2010/main" val="3037165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19786895"/>
              </p:ext>
            </p:extLst>
          </p:nvPr>
        </p:nvGraphicFramePr>
        <p:xfrm>
          <a:off x="265471" y="188554"/>
          <a:ext cx="11334135" cy="6669446"/>
        </p:xfrm>
        <a:graphic>
          <a:graphicData uri="http://schemas.openxmlformats.org/drawingml/2006/table">
            <a:tbl>
              <a:tblPr firstRow="1" firstCol="1" bandRow="1"/>
              <a:tblGrid>
                <a:gridCol w="2113935">
                  <a:extLst>
                    <a:ext uri="{9D8B030D-6E8A-4147-A177-3AD203B41FA5}">
                      <a16:colId xmlns:a16="http://schemas.microsoft.com/office/drawing/2014/main" val="20000"/>
                    </a:ext>
                  </a:extLst>
                </a:gridCol>
                <a:gridCol w="4101548">
                  <a:extLst>
                    <a:ext uri="{9D8B030D-6E8A-4147-A177-3AD203B41FA5}">
                      <a16:colId xmlns:a16="http://schemas.microsoft.com/office/drawing/2014/main" val="20001"/>
                    </a:ext>
                  </a:extLst>
                </a:gridCol>
                <a:gridCol w="5118652">
                  <a:extLst>
                    <a:ext uri="{9D8B030D-6E8A-4147-A177-3AD203B41FA5}">
                      <a16:colId xmlns:a16="http://schemas.microsoft.com/office/drawing/2014/main" val="20002"/>
                    </a:ext>
                  </a:extLst>
                </a:gridCol>
              </a:tblGrid>
              <a:tr h="284364">
                <a:tc gridSpan="3">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Table 1.  Properties of commodities and relational goods.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84364">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Property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Commodities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Relational goods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8729">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1. Exchange setting.</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Impersonal setting in which buyer and seller are not known to each other..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Personalized setting in which buyer and seller are connected through a social relationship.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3093">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2. How terms and level are exchange are determined.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Terms and level of goods exchanged are determined by the aggregate influence of market participants.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Terms and level of goods exchanged are uniquely determined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by persons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engaged in the exchange.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53093">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3. Substitutability of goods.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Standardized goods with uniform quality which allows one commodity to substitute for another.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Relational goods are unique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with few substitutes because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their value is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determined by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the social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capital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of those involved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in its exchange.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54774">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4. Value determining properties.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Mostly observable, physical properties.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Mostly unobservable intangible SEGs exchanged directly or embedded in an </a:t>
                      </a: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AVG.</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3093">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5.  Capital used in their production.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Manufactured, natural, human, and financial capital may all be important in the production of commodities.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Social </a:t>
                      </a: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capital is required in the production of relational goods.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37457">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6. How the value of the good is changed.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Value is altered by changing the physical properties of the good including its form, function, location, taste, color, and other physical properties.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Value is altered by humanistic acts that produce SEGs which may lead to increased investments in social capital or which may become embedded objects creating AVGs.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4364">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7.  Needs satisfied.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Mostly physical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Mostly socio-emotional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7386">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8.  Durability.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Mostly nondurable or used infrequently.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Mostly durable or if nondurable, used frequently.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68729">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9.  Certification.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Arm’s length agencies empowered with regulatory and inspection duties.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nSpc>
                          <a:spcPct val="100000"/>
                        </a:lnSpc>
                        <a:spcBef>
                          <a:spcPts val="0"/>
                        </a:spcBef>
                        <a:spcAft>
                          <a:spcPts val="0"/>
                        </a:spcAft>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Within the relationships associated with the good’s production, consumption, or exchange.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681621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the social capital paradigm</a:t>
            </a:r>
            <a:endParaRPr lang="en-US" dirty="0"/>
          </a:p>
        </p:txBody>
      </p:sp>
      <p:sp>
        <p:nvSpPr>
          <p:cNvPr id="3" name="Content Placeholder 2"/>
          <p:cNvSpPr>
            <a:spLocks noGrp="1"/>
          </p:cNvSpPr>
          <p:nvPr>
            <p:ph idx="1"/>
          </p:nvPr>
        </p:nvSpPr>
        <p:spPr/>
        <p:txBody>
          <a:bodyPr/>
          <a:lstStyle/>
          <a:p>
            <a:r>
              <a:rPr lang="en-US" dirty="0" smtClean="0"/>
              <a:t>Exchanges that include relational goods will produce terms and level of exchange different than those predicted by the neoclassical model with its focus on strangers exchanging commodities.</a:t>
            </a:r>
          </a:p>
          <a:p>
            <a:r>
              <a:rPr lang="en-US" dirty="0" smtClean="0"/>
              <a:t>Other things being equal, friends and family are more likely to conduct exchanges than strangers.</a:t>
            </a:r>
          </a:p>
          <a:p>
            <a:r>
              <a:rPr lang="en-US" dirty="0" smtClean="0"/>
              <a:t>Commodity transfer centered organization (including governments) are not equipped to direct exchanges of relational goods—better performed by nongovernment organizations.</a:t>
            </a:r>
            <a:endParaRPr lang="en-US" dirty="0"/>
          </a:p>
        </p:txBody>
      </p:sp>
    </p:spTree>
    <p:extLst>
      <p:ext uri="{BB962C8B-B14F-4D97-AF65-F5344CB8AC3E}">
        <p14:creationId xmlns:p14="http://schemas.microsoft.com/office/powerpoint/2010/main" val="600014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Hypothesis: Some economic exchange anomalies can be explained by accounting for relational goods—a missing variable</a:t>
            </a:r>
            <a:endParaRPr lang="en-US" dirty="0"/>
          </a:p>
        </p:txBody>
      </p:sp>
      <p:sp>
        <p:nvSpPr>
          <p:cNvPr id="3" name="Content Placeholder 2"/>
          <p:cNvSpPr>
            <a:spLocks noGrp="1"/>
          </p:cNvSpPr>
          <p:nvPr>
            <p:ph idx="1"/>
          </p:nvPr>
        </p:nvSpPr>
        <p:spPr/>
        <p:txBody>
          <a:bodyPr/>
          <a:lstStyle/>
          <a:p>
            <a:r>
              <a:rPr lang="en-US" dirty="0" smtClean="0"/>
              <a:t>Think of buying an airline ticket with money and frequent flyer points. </a:t>
            </a:r>
          </a:p>
          <a:p>
            <a:r>
              <a:rPr lang="en-US" dirty="0" smtClean="0"/>
              <a:t> Observing only the transfer of money would lead to an inaccurate description of the airline purchase.</a:t>
            </a:r>
          </a:p>
          <a:p>
            <a:r>
              <a:rPr lang="en-US" dirty="0" smtClean="0"/>
              <a:t> Even </a:t>
            </a:r>
            <a:r>
              <a:rPr lang="en-US" dirty="0"/>
              <a:t>after accounting for relational goods, we are sometimes--well---irrational.</a:t>
            </a:r>
          </a:p>
          <a:p>
            <a:pPr lvl="1"/>
            <a:r>
              <a:rPr lang="en-US" dirty="0"/>
              <a:t>We don’t compare costs and benefits accurately—think fast rather than slow</a:t>
            </a:r>
          </a:p>
          <a:p>
            <a:pPr lvl="1"/>
            <a:r>
              <a:rPr lang="en-US" dirty="0"/>
              <a:t>We let proximity and other related factors cloud our judgement.</a:t>
            </a:r>
          </a:p>
          <a:p>
            <a:endParaRPr lang="en-US" dirty="0"/>
          </a:p>
        </p:txBody>
      </p:sp>
    </p:spTree>
    <p:extLst>
      <p:ext uri="{BB962C8B-B14F-4D97-AF65-F5344CB8AC3E}">
        <p14:creationId xmlns:p14="http://schemas.microsoft.com/office/powerpoint/2010/main" val="3905910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Isoquants and economic exchange anomalies</a:t>
            </a:r>
            <a:endParaRPr lang="en-US" dirty="0"/>
          </a:p>
        </p:txBody>
      </p:sp>
      <p:pic>
        <p:nvPicPr>
          <p:cNvPr id="4" name="Content Placeholder 3"/>
          <p:cNvPicPr>
            <a:picLocks noGrp="1" noChangeAspect="1"/>
          </p:cNvPicPr>
          <p:nvPr>
            <p:ph idx="1"/>
          </p:nvPr>
        </p:nvPicPr>
        <p:blipFill>
          <a:blip r:embed="rId2"/>
          <a:stretch>
            <a:fillRect/>
          </a:stretch>
        </p:blipFill>
        <p:spPr>
          <a:xfrm>
            <a:off x="851261" y="1690688"/>
            <a:ext cx="11139161" cy="5337129"/>
          </a:xfrm>
          <a:prstGeom prst="rect">
            <a:avLst/>
          </a:prstGeom>
        </p:spPr>
      </p:pic>
    </p:spTree>
    <p:extLst>
      <p:ext uri="{BB962C8B-B14F-4D97-AF65-F5344CB8AC3E}">
        <p14:creationId xmlns:p14="http://schemas.microsoft.com/office/powerpoint/2010/main" val="840761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rm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93" t="19612" r="21098" b="-337"/>
          <a:stretch/>
        </p:blipFill>
        <p:spPr bwMode="auto">
          <a:xfrm>
            <a:off x="2418735" y="987552"/>
            <a:ext cx="7266039" cy="501415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An Example: Farmland market Anomalies</a:t>
            </a:r>
            <a:endParaRPr lang="en-US" dirty="0"/>
          </a:p>
        </p:txBody>
      </p:sp>
    </p:spTree>
    <p:extLst>
      <p:ext uri="{BB962C8B-B14F-4D97-AF65-F5344CB8AC3E}">
        <p14:creationId xmlns:p14="http://schemas.microsoft.com/office/powerpoint/2010/main" val="1623381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1" y="109486"/>
            <a:ext cx="10515600" cy="1325563"/>
          </a:xfrm>
        </p:spPr>
        <p:txBody>
          <a:bodyPr>
            <a:normAutofit fontScale="90000"/>
          </a:bodyPr>
          <a:lstStyle/>
          <a:p>
            <a:pPr algn="ctr"/>
            <a:r>
              <a:rPr lang="en-US" sz="4000" dirty="0" smtClean="0"/>
              <a:t>Anomalies in the used car market</a:t>
            </a:r>
            <a:br>
              <a:rPr lang="en-US" sz="4000" dirty="0" smtClean="0"/>
            </a:br>
            <a:r>
              <a:rPr lang="en-US" sz="3600" dirty="0" smtClean="0"/>
              <a:t>Minimum </a:t>
            </a:r>
            <a:r>
              <a:rPr lang="en-US" sz="3600" dirty="0"/>
              <a:t>sell price for a used car with a market value of $3,000 (n=600)</a:t>
            </a:r>
          </a:p>
        </p:txBody>
      </p:sp>
      <p:graphicFrame>
        <p:nvGraphicFramePr>
          <p:cNvPr id="4" name="Group 88"/>
          <p:cNvGraphicFramePr>
            <a:graphicFrameLocks noGrp="1"/>
          </p:cNvGraphicFramePr>
          <p:nvPr>
            <p:extLst/>
          </p:nvPr>
        </p:nvGraphicFramePr>
        <p:xfrm>
          <a:off x="963560" y="1524001"/>
          <a:ext cx="9475842" cy="4678363"/>
        </p:xfrm>
        <a:graphic>
          <a:graphicData uri="http://schemas.openxmlformats.org/drawingml/2006/table">
            <a:tbl>
              <a:tblPr/>
              <a:tblGrid>
                <a:gridCol w="2310582">
                  <a:extLst>
                    <a:ext uri="{9D8B030D-6E8A-4147-A177-3AD203B41FA5}">
                      <a16:colId xmlns:a16="http://schemas.microsoft.com/office/drawing/2014/main" val="20000"/>
                    </a:ext>
                  </a:extLst>
                </a:gridCol>
                <a:gridCol w="1480135">
                  <a:extLst>
                    <a:ext uri="{9D8B030D-6E8A-4147-A177-3AD203B41FA5}">
                      <a16:colId xmlns:a16="http://schemas.microsoft.com/office/drawing/2014/main" val="20001"/>
                    </a:ext>
                  </a:extLst>
                </a:gridCol>
                <a:gridCol w="1894409">
                  <a:extLst>
                    <a:ext uri="{9D8B030D-6E8A-4147-A177-3AD203B41FA5}">
                      <a16:colId xmlns:a16="http://schemas.microsoft.com/office/drawing/2014/main" val="20002"/>
                    </a:ext>
                  </a:extLst>
                </a:gridCol>
                <a:gridCol w="1896307">
                  <a:extLst>
                    <a:ext uri="{9D8B030D-6E8A-4147-A177-3AD203B41FA5}">
                      <a16:colId xmlns:a16="http://schemas.microsoft.com/office/drawing/2014/main" val="20003"/>
                    </a:ext>
                  </a:extLst>
                </a:gridCol>
                <a:gridCol w="1894409">
                  <a:extLst>
                    <a:ext uri="{9D8B030D-6E8A-4147-A177-3AD203B41FA5}">
                      <a16:colId xmlns:a16="http://schemas.microsoft.com/office/drawing/2014/main" val="20004"/>
                    </a:ext>
                  </a:extLst>
                </a:gridCol>
              </a:tblGrid>
              <a:tr h="7716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Nasty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Neighbor </a:t>
                      </a:r>
                    </a:p>
                  </a:txBody>
                  <a:tcPr horzOverflow="overflow">
                    <a:lnL>
                      <a:noFill/>
                    </a:lnL>
                    <a:lnR>
                      <a:noFill/>
                    </a:lnR>
                    <a:lnT cap="flat">
                      <a:noFill/>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Stranger</a:t>
                      </a:r>
                    </a:p>
                  </a:txBody>
                  <a:tcPr horzOverflow="overflow">
                    <a:lnL>
                      <a:noFill/>
                    </a:lnL>
                    <a:lnR>
                      <a:noFill/>
                    </a:lnR>
                    <a:lnT cap="flat">
                      <a:noFill/>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Friend</a:t>
                      </a:r>
                    </a:p>
                  </a:txBody>
                  <a:tcPr horzOverflow="overflow">
                    <a:lnL>
                      <a:noFill/>
                    </a:lnL>
                    <a:lnR>
                      <a:noFill/>
                    </a:lnR>
                    <a:lnT cap="flat">
                      <a:noFill/>
                    </a:lnT>
                    <a:lnB w="12700" cap="flat" cmpd="sng" algn="ctr">
                      <a:solidFill>
                        <a:schemeClr val="tx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2"/>
                          </a:solidFill>
                          <a:effectLst/>
                          <a:latin typeface="Arial" charset="0"/>
                        </a:rPr>
                        <a:t>Family </a:t>
                      </a:r>
                    </a:p>
                  </a:txBody>
                  <a:tcPr horzOverflow="overflow">
                    <a:lnL>
                      <a:noFill/>
                    </a:lnL>
                    <a:lnR cap="flat">
                      <a:noFill/>
                    </a:lnR>
                    <a:lnT cap="flat">
                      <a:noFill/>
                    </a:lnT>
                    <a:lnB w="12700" cap="flat" cmpd="sng" algn="ctr">
                      <a:solidFill>
                        <a:schemeClr val="tx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6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Above $3750</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65</a:t>
                      </a:r>
                    </a:p>
                  </a:txBody>
                  <a:tcPr horzOverflow="overflow">
                    <a:lnL>
                      <a:noFill/>
                    </a:lnL>
                    <a:lnR>
                      <a:noFill/>
                    </a:lnR>
                    <a:lnT w="12700" cap="flat" cmpd="sng" algn="ctr">
                      <a:solidFill>
                        <a:schemeClr val="tx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a:noFill/>
                    </a:lnL>
                    <a:lnR>
                      <a:noFill/>
                    </a:lnR>
                    <a:lnT w="12700" cap="flat" cmpd="sng" algn="ctr">
                      <a:solidFill>
                        <a:schemeClr val="tx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a:noFill/>
                    </a:lnL>
                    <a:lnR>
                      <a:noFill/>
                    </a:lnR>
                    <a:lnT w="12700" cap="flat" cmpd="sng" algn="ctr">
                      <a:solidFill>
                        <a:schemeClr val="tx2"/>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a:noFill/>
                    </a:lnL>
                    <a:lnR cap="flat">
                      <a:noFill/>
                    </a:lnR>
                    <a:lnT w="12700" cap="flat" cmpd="sng" algn="ctr">
                      <a:solidFill>
                        <a:schemeClr val="tx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498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$3,500-$3750</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2060"/>
                          </a:solidFill>
                          <a:effectLst/>
                          <a:latin typeface="Arial" charset="0"/>
                        </a:rPr>
                        <a:t>263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39</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189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$3,250-$3500</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21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33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1</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482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rPr>
                        <a:t>$2,750-$3250</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rPr>
                        <a:t>236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rPr>
                        <a:t>476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rPr>
                        <a:t>122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FF0000"/>
                          </a:solidFill>
                          <a:effectLst/>
                          <a:latin typeface="Arial" charset="0"/>
                        </a:rPr>
                        <a:t>29</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46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$2,750-$2,500</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11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135</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24</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498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$2,500-$2,250</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4</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22</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2060"/>
                          </a:solidFill>
                          <a:effectLst/>
                          <a:latin typeface="Arial" charset="0"/>
                        </a:rPr>
                        <a:t>298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199</a:t>
                      </a: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46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Below $2,250</a:t>
                      </a: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chemeClr val="tx2"/>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2"/>
                          </a:solidFill>
                          <a:effectLst/>
                          <a:latin typeface="Arial" charset="0"/>
                        </a:rPr>
                        <a:t>38</a:t>
                      </a: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2060"/>
                          </a:solidFill>
                          <a:effectLst/>
                          <a:latin typeface="Arial" charset="0"/>
                        </a:rPr>
                        <a:t>348</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70732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Classical era (late 1700s to late 1880s)</a:t>
            </a:r>
            <a:endParaRPr lang="en-US" dirty="0"/>
          </a:p>
        </p:txBody>
      </p:sp>
      <p:sp>
        <p:nvSpPr>
          <p:cNvPr id="3" name="Content Placeholder 2"/>
          <p:cNvSpPr>
            <a:spLocks noGrp="1"/>
          </p:cNvSpPr>
          <p:nvPr>
            <p:ph idx="1"/>
          </p:nvPr>
        </p:nvSpPr>
        <p:spPr>
          <a:xfrm>
            <a:off x="838200" y="1825624"/>
            <a:ext cx="10515600" cy="4914809"/>
          </a:xfrm>
        </p:spPr>
        <p:txBody>
          <a:bodyPr>
            <a:normAutofit/>
          </a:bodyPr>
          <a:lstStyle/>
          <a:p>
            <a:r>
              <a:rPr lang="en-US" dirty="0" smtClean="0"/>
              <a:t>An </a:t>
            </a:r>
            <a:r>
              <a:rPr lang="en-US" dirty="0"/>
              <a:t>easy sharing of insights across the social sciences as they existed at that time</a:t>
            </a:r>
            <a:r>
              <a:rPr lang="en-US" dirty="0" smtClean="0"/>
              <a:t>.  Adam Smith was a moral philosopher.  J.S. Mill:  “A person is not likely to be a good economist who is nothing else.”  If there is a theme for this era it might be “laissez-faire" </a:t>
            </a:r>
            <a:r>
              <a:rPr lang="en-US" dirty="0"/>
              <a:t>or "let it be</a:t>
            </a:r>
            <a:r>
              <a:rPr lang="en-US" dirty="0" smtClean="0"/>
              <a:t>.”  (</a:t>
            </a:r>
            <a:r>
              <a:rPr lang="en-US" dirty="0" err="1" smtClean="0"/>
              <a:t>Swedborg</a:t>
            </a:r>
            <a:r>
              <a:rPr lang="en-US" dirty="0" smtClean="0"/>
              <a:t>)</a:t>
            </a:r>
          </a:p>
          <a:p>
            <a:endParaRPr lang="en-US" dirty="0"/>
          </a:p>
          <a:p>
            <a:pPr marL="0" indent="0">
              <a:buNone/>
            </a:pPr>
            <a:endParaRPr lang="en-US" dirty="0" smtClean="0"/>
          </a:p>
        </p:txBody>
      </p:sp>
    </p:spTree>
    <p:extLst>
      <p:ext uri="{BB962C8B-B14F-4D97-AF65-F5344CB8AC3E}">
        <p14:creationId xmlns:p14="http://schemas.microsoft.com/office/powerpoint/2010/main" val="3759127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o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1" y="715566"/>
            <a:ext cx="6524625" cy="516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811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 of the social capital paradigm:  We are not 95% selfish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85726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bosn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5988" y="-1986054"/>
            <a:ext cx="9144000" cy="1002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94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motives experiment</a:t>
            </a:r>
            <a:endParaRPr lang="en-US" dirty="0"/>
          </a:p>
        </p:txBody>
      </p:sp>
      <p:sp>
        <p:nvSpPr>
          <p:cNvPr id="3" name="Content Placeholder 2"/>
          <p:cNvSpPr>
            <a:spLocks noGrp="1"/>
          </p:cNvSpPr>
          <p:nvPr>
            <p:ph idx="1"/>
          </p:nvPr>
        </p:nvSpPr>
        <p:spPr/>
        <p:txBody>
          <a:bodyPr>
            <a:normAutofit lnSpcReduction="10000"/>
          </a:bodyPr>
          <a:lstStyle/>
          <a:p>
            <a:r>
              <a:rPr lang="en-US" dirty="0" smtClean="0"/>
              <a:t>Groups were approached and individuals were offered a cash reward if their name were randomly drawn.  They were asked how they wanted their reward distributed if their name was drawn and they won the prize?  Their options included:</a:t>
            </a:r>
          </a:p>
          <a:p>
            <a:pPr marL="0" indent="0">
              <a:buNone/>
            </a:pPr>
            <a:r>
              <a:rPr lang="en-US" dirty="0" smtClean="0"/>
              <a:t>-Keep the money for themselves.  (own consumptions motive)</a:t>
            </a:r>
          </a:p>
          <a:p>
            <a:pPr marL="0" indent="0">
              <a:buNone/>
            </a:pPr>
            <a:r>
              <a:rPr lang="en-US" dirty="0" smtClean="0"/>
              <a:t>-Share the money with a named friend. (sharing motive)</a:t>
            </a:r>
          </a:p>
          <a:p>
            <a:pPr marL="0" indent="0">
              <a:buNone/>
            </a:pPr>
            <a:r>
              <a:rPr lang="en-US" dirty="0" smtClean="0"/>
              <a:t>-Donate the money to a charity they promised to support. (self respect motive)</a:t>
            </a:r>
          </a:p>
          <a:p>
            <a:pPr marL="0" indent="0">
              <a:buNone/>
            </a:pPr>
            <a:r>
              <a:rPr lang="en-US" dirty="0" smtClean="0"/>
              <a:t>-Donate the money to a the club or group to which they belonged.  (belonging motive)</a:t>
            </a:r>
            <a:endParaRPr lang="en-US" dirty="0"/>
          </a:p>
        </p:txBody>
      </p:sp>
    </p:spTree>
    <p:extLst>
      <p:ext uri="{BB962C8B-B14F-4D97-AF65-F5344CB8AC3E}">
        <p14:creationId xmlns:p14="http://schemas.microsoft.com/office/powerpoint/2010/main" val="1276207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social capital paradigm: the relative importance of motives vary by group.</a:t>
            </a:r>
            <a:endParaRPr lang="en-US" dirty="0"/>
          </a:p>
        </p:txBody>
      </p:sp>
      <p:sp>
        <p:nvSpPr>
          <p:cNvPr id="4" name="Content Placeholder 3"/>
          <p:cNvSpPr>
            <a:spLocks noGrp="1"/>
          </p:cNvSpPr>
          <p:nvPr>
            <p:ph idx="1"/>
          </p:nvPr>
        </p:nvSpPr>
        <p:spPr/>
        <p:txBody>
          <a:bodyPr/>
          <a:lstStyle/>
          <a:p>
            <a:r>
              <a:rPr lang="en-US" dirty="0" smtClean="0"/>
              <a:t>Dollar prizes of $300 dollars were allocated as follows:</a:t>
            </a:r>
          </a:p>
          <a:p>
            <a:pPr marL="0" indent="0">
              <a:buNone/>
            </a:pPr>
            <a:r>
              <a:rPr lang="en-US" dirty="0" smtClean="0"/>
              <a:t>	Rotary </a:t>
            </a:r>
            <a:r>
              <a:rPr lang="en-US" dirty="0"/>
              <a:t>Club </a:t>
            </a:r>
            <a:r>
              <a:rPr lang="en-US" dirty="0" smtClean="0"/>
              <a:t>members allocated </a:t>
            </a:r>
            <a:r>
              <a:rPr lang="en-US" dirty="0"/>
              <a:t>91% of </a:t>
            </a:r>
            <a:r>
              <a:rPr lang="en-US" dirty="0" smtClean="0"/>
              <a:t>their </a:t>
            </a:r>
            <a:r>
              <a:rPr lang="en-US" dirty="0"/>
              <a:t>rewards to </a:t>
            </a:r>
            <a:r>
              <a:rPr lang="en-US" dirty="0" smtClean="0"/>
              <a:t>			social capital </a:t>
            </a:r>
            <a:r>
              <a:rPr lang="en-US" dirty="0"/>
              <a:t>related </a:t>
            </a:r>
            <a:r>
              <a:rPr lang="en-US" dirty="0" smtClean="0"/>
              <a:t>motives. </a:t>
            </a:r>
          </a:p>
          <a:p>
            <a:pPr marL="0" indent="0">
              <a:buNone/>
            </a:pPr>
            <a:r>
              <a:rPr lang="en-US" dirty="0"/>
              <a:t>	</a:t>
            </a:r>
            <a:r>
              <a:rPr lang="en-US" dirty="0" smtClean="0"/>
              <a:t>Dairy </a:t>
            </a:r>
            <a:r>
              <a:rPr lang="en-US" dirty="0"/>
              <a:t>club members allocated 67</a:t>
            </a:r>
            <a:r>
              <a:rPr lang="en-US" dirty="0" smtClean="0"/>
              <a:t>% .	</a:t>
            </a:r>
          </a:p>
          <a:p>
            <a:pPr marL="0" indent="0">
              <a:buNone/>
            </a:pPr>
            <a:r>
              <a:rPr lang="en-US" dirty="0"/>
              <a:t>	</a:t>
            </a:r>
            <a:r>
              <a:rPr lang="en-US" dirty="0" smtClean="0"/>
              <a:t>International </a:t>
            </a:r>
            <a:r>
              <a:rPr lang="en-US" dirty="0"/>
              <a:t>students allocated 76</a:t>
            </a:r>
            <a:r>
              <a:rPr lang="en-US" dirty="0" smtClean="0"/>
              <a:t>%.</a:t>
            </a:r>
          </a:p>
          <a:p>
            <a:pPr marL="0" indent="0">
              <a:buNone/>
            </a:pPr>
            <a:r>
              <a:rPr lang="en-US" dirty="0"/>
              <a:t>	A</a:t>
            </a:r>
            <a:r>
              <a:rPr lang="en-US" dirty="0" smtClean="0"/>
              <a:t> </a:t>
            </a:r>
            <a:r>
              <a:rPr lang="en-US" dirty="0"/>
              <a:t>professional business </a:t>
            </a:r>
            <a:r>
              <a:rPr lang="en-US" dirty="0" smtClean="0"/>
              <a:t>group </a:t>
            </a:r>
            <a:r>
              <a:rPr lang="en-US" dirty="0"/>
              <a:t>allocated 84</a:t>
            </a:r>
            <a:r>
              <a:rPr lang="en-US" dirty="0" smtClean="0"/>
              <a:t>%. </a:t>
            </a:r>
          </a:p>
          <a:p>
            <a:pPr marL="0" indent="0">
              <a:buNone/>
            </a:pPr>
            <a:r>
              <a:rPr lang="en-US" dirty="0"/>
              <a:t>	</a:t>
            </a:r>
            <a:r>
              <a:rPr lang="en-US" dirty="0" smtClean="0"/>
              <a:t>Students </a:t>
            </a:r>
            <a:r>
              <a:rPr lang="en-US" dirty="0"/>
              <a:t>at Northern Michigan University allocated </a:t>
            </a:r>
            <a:r>
              <a:rPr lang="en-US" dirty="0" smtClean="0"/>
              <a:t>		45</a:t>
            </a:r>
            <a:r>
              <a:rPr lang="en-US" dirty="0"/>
              <a:t>%.</a:t>
            </a:r>
          </a:p>
        </p:txBody>
      </p:sp>
    </p:spTree>
    <p:extLst>
      <p:ext uri="{BB962C8B-B14F-4D97-AF65-F5344CB8AC3E}">
        <p14:creationId xmlns:p14="http://schemas.microsoft.com/office/powerpoint/2010/main" val="1945871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72681"/>
          </a:xfrm>
        </p:spPr>
        <p:txBody>
          <a:bodyPr>
            <a:normAutofit fontScale="90000"/>
          </a:bodyPr>
          <a:lstStyle/>
          <a:p>
            <a:r>
              <a:rPr lang="en-US" dirty="0" smtClean="0"/>
              <a:t>Implications of the social capital paradigm:  There is a social </a:t>
            </a:r>
            <a:r>
              <a:rPr lang="en-US" dirty="0" smtClean="0"/>
              <a:t>production </a:t>
            </a:r>
            <a:r>
              <a:rPr lang="en-US" dirty="0" smtClean="0"/>
              <a:t>process that changes the value and meaning of goods.  Involves connecting things to people.</a:t>
            </a:r>
            <a:endParaRPr lang="en-US" dirty="0"/>
          </a:p>
        </p:txBody>
      </p:sp>
      <p:sp>
        <p:nvSpPr>
          <p:cNvPr id="3" name="Content Placeholder 2"/>
          <p:cNvSpPr>
            <a:spLocks noGrp="1"/>
          </p:cNvSpPr>
          <p:nvPr>
            <p:ph idx="1"/>
          </p:nvPr>
        </p:nvSpPr>
        <p:spPr>
          <a:xfrm>
            <a:off x="838200" y="2612571"/>
            <a:ext cx="10515600" cy="3564391"/>
          </a:xfrm>
        </p:spPr>
        <p:txBody>
          <a:bodyPr numCol="2">
            <a:normAutofit/>
          </a:bodyPr>
          <a:lstStyle/>
          <a:p>
            <a:r>
              <a:rPr lang="en-US" dirty="0" smtClean="0"/>
              <a:t>Honorific acts</a:t>
            </a:r>
          </a:p>
          <a:p>
            <a:r>
              <a:rPr lang="en-US" dirty="0" smtClean="0"/>
              <a:t>Commitment acts</a:t>
            </a:r>
          </a:p>
          <a:p>
            <a:r>
              <a:rPr lang="en-US" dirty="0" smtClean="0"/>
              <a:t>IKEA acts</a:t>
            </a:r>
          </a:p>
          <a:p>
            <a:r>
              <a:rPr lang="en-US" dirty="0" smtClean="0"/>
              <a:t>Anthropomorphizing acts</a:t>
            </a:r>
          </a:p>
          <a:p>
            <a:r>
              <a:rPr lang="en-US" dirty="0" smtClean="0"/>
              <a:t>Ownership </a:t>
            </a:r>
            <a:r>
              <a:rPr lang="en-US" dirty="0" smtClean="0"/>
              <a:t>(endowment) acts</a:t>
            </a:r>
            <a:endParaRPr lang="en-US" dirty="0" smtClean="0"/>
          </a:p>
          <a:p>
            <a:r>
              <a:rPr lang="en-US" dirty="0" smtClean="0"/>
              <a:t>Association acts</a:t>
            </a:r>
          </a:p>
          <a:p>
            <a:r>
              <a:rPr lang="en-US" dirty="0" smtClean="0"/>
              <a:t>Follow the leader acts</a:t>
            </a:r>
          </a:p>
          <a:p>
            <a:r>
              <a:rPr lang="en-US" dirty="0" smtClean="0"/>
              <a:t>Common kernel identification acts</a:t>
            </a:r>
          </a:p>
          <a:p>
            <a:r>
              <a:rPr lang="en-US" dirty="0" smtClean="0"/>
              <a:t>Gifting </a:t>
            </a:r>
            <a:r>
              <a:rPr lang="en-US" dirty="0" smtClean="0"/>
              <a:t>acts</a:t>
            </a:r>
          </a:p>
          <a:p>
            <a:r>
              <a:rPr lang="en-US" dirty="0" smtClean="0"/>
              <a:t>Talking about</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38880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3" name="Table 2"/>
          <p:cNvGraphicFramePr>
            <a:graphicFrameLocks noGrp="1"/>
          </p:cNvGraphicFramePr>
          <p:nvPr>
            <p:extLst/>
          </p:nvPr>
        </p:nvGraphicFramePr>
        <p:xfrm>
          <a:off x="838200" y="365126"/>
          <a:ext cx="10515601" cy="5440697"/>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664793">
                <a:tc gridSpan="3">
                  <a:txBody>
                    <a:bodyPr/>
                    <a:lstStyle/>
                    <a:p>
                      <a:pPr algn="ctr"/>
                      <a:r>
                        <a:rPr lang="en-US" sz="2800" dirty="0" smtClean="0"/>
                        <a:t>Honorific Acts that</a:t>
                      </a:r>
                      <a:r>
                        <a:rPr lang="en-US" sz="2800" baseline="0" dirty="0" smtClean="0"/>
                        <a:t> satisfy the need for External validation and attachment value for symbols (trophies, plaques, certificates)</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889541">
                <a:tc>
                  <a:txBody>
                    <a:bodyPr/>
                    <a:lstStyle/>
                    <a:p>
                      <a:r>
                        <a:rPr lang="en-US" sz="2000" dirty="0" smtClean="0"/>
                        <a:t>Description of act</a:t>
                      </a:r>
                      <a:endParaRPr lang="en-US" sz="2000" dirty="0"/>
                    </a:p>
                  </a:txBody>
                  <a:tcPr/>
                </a:tc>
                <a:tc>
                  <a:txBody>
                    <a:bodyPr/>
                    <a:lstStyle/>
                    <a:p>
                      <a:r>
                        <a:rPr lang="en-US" sz="2000" dirty="0" smtClean="0"/>
                        <a:t>Social capital and objects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60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Person </a:t>
                      </a:r>
                      <a:r>
                        <a:rPr lang="en-US" sz="2000" i="1" dirty="0" smtClean="0"/>
                        <a:t>j’</a:t>
                      </a:r>
                      <a:r>
                        <a:rPr lang="en-US" sz="2000" dirty="0" smtClean="0"/>
                        <a:t>s recognizes person </a:t>
                      </a:r>
                      <a:r>
                        <a:rPr lang="en-US" sz="2000" i="1" dirty="0" smtClean="0"/>
                        <a:t>i</a:t>
                      </a:r>
                      <a:r>
                        <a:rPr lang="en-US" sz="2000" dirty="0" smtClean="0"/>
                        <a:t>’s noteworthy achievements, especially in a public setting.</a:t>
                      </a:r>
                    </a:p>
                    <a:p>
                      <a:endParaRPr lang="en-US" sz="2000" dirty="0" smtClean="0"/>
                    </a:p>
                    <a:p>
                      <a:endParaRPr lang="en-US" sz="2000" dirty="0"/>
                    </a:p>
                  </a:txBody>
                  <a:tcPr/>
                </a:tc>
                <a:tc>
                  <a:txBody>
                    <a:bodyPr/>
                    <a:lstStyle/>
                    <a:p>
                      <a:r>
                        <a:rPr lang="en-US" sz="2000" dirty="0" smtClean="0"/>
                        <a:t>Objects</a:t>
                      </a:r>
                      <a:r>
                        <a:rPr lang="en-US" sz="2000" baseline="0" dirty="0" smtClean="0"/>
                        <a:t> associated signaling the honor may become an AVG.  Person receiving the honor receives external validating SEGs.   May affect all three forms of social capital</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Ceremonies recognizing persons in a public setting for exceptional achievements in academics, athletics, music, theatre, sales, etc.  Ceremonies</a:t>
                      </a:r>
                      <a:r>
                        <a:rPr lang="en-US" sz="2000" baseline="0" dirty="0" smtClean="0"/>
                        <a:t> may also include the presentation of </a:t>
                      </a:r>
                      <a:r>
                        <a:rPr lang="en-US" sz="2000" dirty="0" smtClean="0"/>
                        <a:t>AVGs such as trophies, certificates, or commodity gifts).</a:t>
                      </a:r>
                    </a:p>
                    <a:p>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26840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Honorific acts</a:t>
            </a:r>
            <a:endParaRPr lang="en-US" dirty="0"/>
          </a:p>
        </p:txBody>
      </p:sp>
      <p:pic>
        <p:nvPicPr>
          <p:cNvPr id="3" name="Content Placeholder 2"/>
          <p:cNvPicPr>
            <a:picLocks noGrp="1" noChangeAspect="1"/>
          </p:cNvPicPr>
          <p:nvPr>
            <p:ph idx="1"/>
          </p:nvPr>
        </p:nvPicPr>
        <p:blipFill>
          <a:blip r:embed="rId2"/>
          <a:stretch>
            <a:fillRect/>
          </a:stretch>
        </p:blipFill>
        <p:spPr>
          <a:xfrm>
            <a:off x="4949825" y="2886075"/>
            <a:ext cx="2352675" cy="1943100"/>
          </a:xfrm>
          <a:prstGeom prst="rect">
            <a:avLst/>
          </a:prstGeom>
        </p:spPr>
      </p:pic>
      <p:pic>
        <p:nvPicPr>
          <p:cNvPr id="4" name="Picture 3"/>
          <p:cNvPicPr>
            <a:picLocks noChangeAspect="1"/>
          </p:cNvPicPr>
          <p:nvPr/>
        </p:nvPicPr>
        <p:blipFill>
          <a:blip r:embed="rId3"/>
          <a:stretch>
            <a:fillRect/>
          </a:stretch>
        </p:blipFill>
        <p:spPr>
          <a:xfrm>
            <a:off x="3973216" y="1952349"/>
            <a:ext cx="3509132" cy="3621999"/>
          </a:xfrm>
          <a:prstGeom prst="rect">
            <a:avLst/>
          </a:prstGeom>
        </p:spPr>
      </p:pic>
      <p:pic>
        <p:nvPicPr>
          <p:cNvPr id="5" name="Picture 4"/>
          <p:cNvPicPr>
            <a:picLocks noChangeAspect="1"/>
          </p:cNvPicPr>
          <p:nvPr/>
        </p:nvPicPr>
        <p:blipFill>
          <a:blip r:embed="rId4"/>
          <a:stretch>
            <a:fillRect/>
          </a:stretch>
        </p:blipFill>
        <p:spPr>
          <a:xfrm>
            <a:off x="7655908" y="2325073"/>
            <a:ext cx="3768868" cy="2876550"/>
          </a:xfrm>
          <a:prstGeom prst="rect">
            <a:avLst/>
          </a:prstGeom>
        </p:spPr>
      </p:pic>
      <p:pic>
        <p:nvPicPr>
          <p:cNvPr id="6" name="Picture 5"/>
          <p:cNvPicPr>
            <a:picLocks noChangeAspect="1"/>
          </p:cNvPicPr>
          <p:nvPr/>
        </p:nvPicPr>
        <p:blipFill>
          <a:blip r:embed="rId5"/>
          <a:stretch>
            <a:fillRect/>
          </a:stretch>
        </p:blipFill>
        <p:spPr>
          <a:xfrm>
            <a:off x="224688" y="2075938"/>
            <a:ext cx="3661748" cy="2439065"/>
          </a:xfrm>
          <a:prstGeom prst="rect">
            <a:avLst/>
          </a:prstGeom>
        </p:spPr>
      </p:pic>
    </p:spTree>
    <p:extLst>
      <p:ext uri="{BB962C8B-B14F-4D97-AF65-F5344CB8AC3E}">
        <p14:creationId xmlns:p14="http://schemas.microsoft.com/office/powerpoint/2010/main" val="11118393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3" name="Table 2"/>
          <p:cNvGraphicFramePr>
            <a:graphicFrameLocks noGrp="1"/>
          </p:cNvGraphicFramePr>
          <p:nvPr>
            <p:extLst/>
          </p:nvPr>
        </p:nvGraphicFramePr>
        <p:xfrm>
          <a:off x="838200" y="365126"/>
          <a:ext cx="10515601" cy="5867417"/>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664793">
                <a:tc gridSpan="3">
                  <a:txBody>
                    <a:bodyPr/>
                    <a:lstStyle/>
                    <a:p>
                      <a:pPr algn="ctr"/>
                      <a:r>
                        <a:rPr lang="en-US" sz="2800" dirty="0" smtClean="0"/>
                        <a:t>Commitment Acts that satisfy the need to belong and attachment value for objects associated with commitment (wedding rings, organization symbols)</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889541">
                <a:tc>
                  <a:txBody>
                    <a:bodyPr/>
                    <a:lstStyle/>
                    <a:p>
                      <a:r>
                        <a:rPr lang="en-US" sz="2000" dirty="0" smtClean="0"/>
                        <a:t>Description of act</a:t>
                      </a:r>
                      <a:endParaRPr lang="en-US" sz="2000" dirty="0"/>
                    </a:p>
                  </a:txBody>
                  <a:tcPr/>
                </a:tc>
                <a:tc>
                  <a:txBody>
                    <a:bodyPr/>
                    <a:lstStyle/>
                    <a:p>
                      <a:r>
                        <a:rPr lang="en-US" sz="2000" dirty="0" smtClean="0"/>
                        <a:t>Social capital and objects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6062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Persons </a:t>
                      </a:r>
                      <a:r>
                        <a:rPr lang="en-US" sz="2000" i="1" dirty="0" smtClean="0"/>
                        <a:t>j and </a:t>
                      </a:r>
                      <a:r>
                        <a:rPr lang="en-US" sz="2000" i="1" dirty="0" err="1" smtClean="0"/>
                        <a:t>i</a:t>
                      </a:r>
                      <a:r>
                        <a:rPr lang="en-US" sz="2000" i="1" baseline="0" dirty="0" smtClean="0"/>
                        <a:t> make commitments and promises to each other</a:t>
                      </a:r>
                      <a:endParaRPr lang="en-US" sz="2000" dirty="0" smtClean="0"/>
                    </a:p>
                    <a:p>
                      <a:endParaRPr lang="en-US" sz="2000" dirty="0" smtClean="0"/>
                    </a:p>
                    <a:p>
                      <a:endParaRPr lang="en-US" sz="2000" dirty="0"/>
                    </a:p>
                  </a:txBody>
                  <a:tcPr/>
                </a:tc>
                <a:tc>
                  <a:txBody>
                    <a:bodyPr/>
                    <a:lstStyle/>
                    <a:p>
                      <a:r>
                        <a:rPr lang="en-US" sz="2000" dirty="0" smtClean="0"/>
                        <a:t>Objects</a:t>
                      </a:r>
                      <a:r>
                        <a:rPr lang="en-US" sz="2000" baseline="0" dirty="0" smtClean="0"/>
                        <a:t> associated with acts of commitment may acquire attachment value.  Investments are made in belonging social capital..</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Ceremonies or exchanges in which commitments are made to each other or to an organization to which both parties belong</a:t>
                      </a:r>
                      <a:r>
                        <a:rPr lang="en-US" sz="2000" baseline="0" dirty="0" smtClean="0"/>
                        <a:t> (e.g. initiation or induction ceremonies, marriage commitments, commitments to a common cause as might occur when joining a team.</a:t>
                      </a:r>
                      <a:endParaRPr lang="en-US" sz="2000" dirty="0" smtClean="0"/>
                    </a:p>
                    <a:p>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370586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Commitment acts</a:t>
            </a:r>
            <a:endParaRPr lang="en-US" dirty="0"/>
          </a:p>
        </p:txBody>
      </p:sp>
      <p:pic>
        <p:nvPicPr>
          <p:cNvPr id="9" name="Content Placeholder 8"/>
          <p:cNvPicPr>
            <a:picLocks noGrp="1" noChangeAspect="1"/>
          </p:cNvPicPr>
          <p:nvPr>
            <p:ph idx="1"/>
          </p:nvPr>
        </p:nvPicPr>
        <p:blipFill>
          <a:blip r:embed="rId2"/>
          <a:stretch>
            <a:fillRect/>
          </a:stretch>
        </p:blipFill>
        <p:spPr>
          <a:xfrm>
            <a:off x="7256426" y="2495342"/>
            <a:ext cx="3597104" cy="2312963"/>
          </a:xfrm>
          <a:prstGeom prst="rect">
            <a:avLst/>
          </a:prstGeom>
        </p:spPr>
      </p:pic>
      <p:pic>
        <p:nvPicPr>
          <p:cNvPr id="3" name="Picture 2"/>
          <p:cNvPicPr>
            <a:picLocks noChangeAspect="1"/>
          </p:cNvPicPr>
          <p:nvPr/>
        </p:nvPicPr>
        <p:blipFill>
          <a:blip r:embed="rId3"/>
          <a:stretch>
            <a:fillRect/>
          </a:stretch>
        </p:blipFill>
        <p:spPr>
          <a:xfrm>
            <a:off x="1298713" y="2495342"/>
            <a:ext cx="4336774" cy="2439435"/>
          </a:xfrm>
          <a:prstGeom prst="rect">
            <a:avLst/>
          </a:prstGeom>
        </p:spPr>
      </p:pic>
    </p:spTree>
    <p:extLst>
      <p:ext uri="{BB962C8B-B14F-4D97-AF65-F5344CB8AC3E}">
        <p14:creationId xmlns:p14="http://schemas.microsoft.com/office/powerpoint/2010/main" val="1617532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Transition </a:t>
            </a:r>
            <a:r>
              <a:rPr lang="en-US" dirty="0" smtClean="0"/>
              <a:t>to neoclassical economics (1880s to 1910)</a:t>
            </a:r>
            <a:endParaRPr lang="en-US" dirty="0"/>
          </a:p>
        </p:txBody>
      </p:sp>
      <p:sp>
        <p:nvSpPr>
          <p:cNvPr id="3" name="Content Placeholder 2"/>
          <p:cNvSpPr>
            <a:spLocks noGrp="1"/>
          </p:cNvSpPr>
          <p:nvPr>
            <p:ph idx="1"/>
          </p:nvPr>
        </p:nvSpPr>
        <p:spPr>
          <a:xfrm>
            <a:off x="838200" y="1825624"/>
            <a:ext cx="10515600" cy="4914809"/>
          </a:xfrm>
        </p:spPr>
        <p:txBody>
          <a:bodyPr>
            <a:normAutofit/>
          </a:bodyPr>
          <a:lstStyle/>
          <a:p>
            <a:r>
              <a:rPr lang="en-US" dirty="0" smtClean="0"/>
              <a:t>Transition from political economy and classical era to neoclassical economics.  Carl Menger led an abstract marginalist approach that challenged the historical economic approach. Historical economics became a separate branch of economics.  Alfred Marshall is the most important figure of this era with his “Principles of Economic” first published in 1890—8 more editions followed.  </a:t>
            </a:r>
            <a:endParaRPr lang="en-US" dirty="0" smtClean="0">
              <a:solidFill>
                <a:srgbClr val="FF0000"/>
              </a:solidFill>
            </a:endParaRPr>
          </a:p>
          <a:p>
            <a:endParaRPr lang="en-US" dirty="0"/>
          </a:p>
          <a:p>
            <a:pPr marL="0" indent="0">
              <a:buNone/>
            </a:pPr>
            <a:endParaRPr lang="en-US" dirty="0" smtClean="0"/>
          </a:p>
        </p:txBody>
      </p:sp>
    </p:spTree>
    <p:extLst>
      <p:ext uri="{BB962C8B-B14F-4D97-AF65-F5344CB8AC3E}">
        <p14:creationId xmlns:p14="http://schemas.microsoft.com/office/powerpoint/2010/main" val="32352732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838200" y="470263"/>
              <a:ext cx="10515601" cy="5097191"/>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726040">
                    <a:tc gridSpan="3">
                      <a:txBody>
                        <a:bodyPr/>
                        <a:lstStyle/>
                        <a:p>
                          <a:pPr algn="ctr"/>
                          <a:r>
                            <a:rPr lang="en-US" sz="2800" dirty="0" smtClean="0"/>
                            <a:t>Ikea Acts that satisfy the need for internal validation and attachment value for the object that was self</a:t>
                          </a:r>
                          <a:r>
                            <a:rPr lang="en-US" sz="2800" baseline="0" dirty="0" smtClean="0"/>
                            <a:t>-assembled or produced</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752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544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A persons defines an achievement that is evidence of his or her capacity to achieve one’s goal and do hard things—and then achieves the task. </a:t>
                          </a:r>
                          <a:endParaRPr lang="en-US" sz="2000" dirty="0" smtClean="0"/>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Internally validating SEGs</a:t>
                          </a:r>
                          <a:r>
                            <a:rPr lang="en-US" sz="2000" baseline="0" dirty="0" smtClean="0"/>
                            <a:t> may get embed in object and create an AVG and in one’s own social capital </a:t>
                          </a:r>
                          <a14:m>
                            <m:oMath xmlns:m="http://schemas.openxmlformats.org/officeDocument/2006/math">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𝑖𝑖</m:t>
                                      </m:r>
                                    </m:sub>
                                  </m:sSub>
                                </m:e>
                              </m:d>
                              <m:r>
                                <a:rPr lang="en-US" sz="2000" b="0" i="0" smtClean="0">
                                  <a:latin typeface="Cambria Math" panose="02040503050406030204" pitchFamily="18" charset="0"/>
                                </a:rPr>
                                <m:t>.</m:t>
                              </m:r>
                            </m:oMath>
                          </a14:m>
                          <a:r>
                            <a:rPr lang="en-US" sz="2000" dirty="0" smtClean="0"/>
                            <a:t>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 person buys an unassembled</a:t>
                          </a:r>
                          <a:r>
                            <a:rPr lang="en-US" sz="2000" baseline="0" dirty="0" smtClean="0"/>
                            <a:t> piece of furniture from Ikea and assembles it successfully.  One has a goal to run a marathon and achieves the goal.  The achievement standard for an Ikea act is accepted or determine by person </a:t>
                          </a:r>
                          <a:r>
                            <a:rPr lang="en-US" sz="2000" baseline="0" dirty="0" err="1" smtClean="0"/>
                            <a:t>i</a:t>
                          </a:r>
                          <a:r>
                            <a:rPr lang="en-US" sz="2000" baseline="0" dirty="0" smtClean="0"/>
                            <a:t>.</a:t>
                          </a:r>
                          <a:endParaRPr lang="en-US" sz="2000" dirty="0"/>
                        </a:p>
                      </a:txBody>
                      <a:tcPr/>
                    </a:tc>
                    <a:extLst>
                      <a:ext uri="{0D108BD9-81ED-4DB2-BD59-A6C34878D82A}">
                        <a16:rowId xmlns:a16="http://schemas.microsoft.com/office/drawing/2014/main" val="1000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74671113"/>
                  </p:ext>
                </p:extLst>
              </p:nvPr>
            </p:nvGraphicFramePr>
            <p:xfrm>
              <a:off x="838200" y="470263"/>
              <a:ext cx="10515601" cy="5097191"/>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944880">
                    <a:tc gridSpan="3">
                      <a:txBody>
                        <a:bodyPr/>
                        <a:lstStyle/>
                        <a:p>
                          <a:pPr algn="ctr"/>
                          <a:r>
                            <a:rPr lang="en-US" sz="2800" dirty="0" smtClean="0"/>
                            <a:t>Ikea Acts that </a:t>
                          </a:r>
                          <a:r>
                            <a:rPr lang="en-US" sz="2800" dirty="0" smtClean="0"/>
                            <a:t>satisfy the need for internal validation and attachment value for the object that was self</a:t>
                          </a:r>
                          <a:r>
                            <a:rPr lang="en-US" sz="2800" baseline="0" dirty="0" smtClean="0"/>
                            <a:t>-assembled or produced</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752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544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A persons defines an achievement that is evidence of his or her capacity to achieve one’s goal and do hard things—and then achieves the task. </a:t>
                          </a:r>
                          <a:endParaRPr lang="en-US" sz="2000" dirty="0" smtClean="0"/>
                        </a:p>
                        <a:p>
                          <a:endParaRPr lang="en-US" sz="2000" dirty="0"/>
                        </a:p>
                      </a:txBody>
                      <a:tcPr/>
                    </a:tc>
                    <a:tc>
                      <a:txBody>
                        <a:bodyPr/>
                        <a:lstStyle/>
                        <a:p>
                          <a:endParaRPr lang="en-US"/>
                        </a:p>
                      </a:txBody>
                      <a:tcPr>
                        <a:blipFill>
                          <a:blip r:embed="rId2"/>
                          <a:stretch>
                            <a:fillRect l="-82353" t="-45361" r="-135846" b="-344"/>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 person buys an unassembled</a:t>
                          </a:r>
                          <a:r>
                            <a:rPr lang="en-US" sz="2000" baseline="0" dirty="0" smtClean="0"/>
                            <a:t> piece of furniture from Ikea and assembles it successfully.  One has a goal to run a marathon and achieves the goal.  The achievement standard for an Ikea act is accepted or determine by person </a:t>
                          </a:r>
                          <a:r>
                            <a:rPr lang="en-US" sz="2000" baseline="0" dirty="0" err="1" smtClean="0"/>
                            <a:t>i</a:t>
                          </a:r>
                          <a:r>
                            <a:rPr lang="en-US" sz="2000" baseline="0" dirty="0" smtClean="0"/>
                            <a:t>.</a:t>
                          </a:r>
                          <a:endParaRPr lang="en-US" sz="2000" dirty="0"/>
                        </a:p>
                      </a:txBody>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2388855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7" y="533400"/>
            <a:ext cx="9746343" cy="1676400"/>
          </a:xfrm>
        </p:spPr>
        <p:txBody>
          <a:bodyPr>
            <a:normAutofit/>
          </a:bodyPr>
          <a:lstStyle/>
          <a:p>
            <a:r>
              <a:rPr lang="en-US" dirty="0" smtClean="0"/>
              <a:t>IKEA acts</a:t>
            </a:r>
            <a:endParaRPr lang="en-US" dirty="0"/>
          </a:p>
        </p:txBody>
      </p:sp>
      <p:sp>
        <p:nvSpPr>
          <p:cNvPr id="3" name="Content Placeholder 2"/>
          <p:cNvSpPr>
            <a:spLocks noGrp="1"/>
          </p:cNvSpPr>
          <p:nvPr>
            <p:ph idx="1"/>
          </p:nvPr>
        </p:nvSpPr>
        <p:spPr>
          <a:xfrm>
            <a:off x="2078521" y="1881809"/>
            <a:ext cx="8229600" cy="4038600"/>
          </a:xfrm>
        </p:spPr>
        <p:txBody>
          <a:bodyPr/>
          <a:lstStyle/>
          <a:p>
            <a:endParaRPr lang="en-US" dirty="0"/>
          </a:p>
          <a:p>
            <a:r>
              <a:rPr lang="en-US" dirty="0" smtClean="0"/>
              <a:t>Dan </a:t>
            </a:r>
            <a:r>
              <a:rPr lang="en-US" dirty="0" err="1" smtClean="0"/>
              <a:t>Ariely</a:t>
            </a:r>
            <a:r>
              <a:rPr lang="en-US" dirty="0" smtClean="0"/>
              <a:t>: Professor </a:t>
            </a:r>
            <a:r>
              <a:rPr lang="en-US" dirty="0"/>
              <a:t>of psychology and behavioral </a:t>
            </a:r>
            <a:r>
              <a:rPr lang="en-US" dirty="0" smtClean="0"/>
              <a:t>economics at Duke and </a:t>
            </a:r>
            <a:r>
              <a:rPr lang="en-US" dirty="0"/>
              <a:t>the founder of The Center for Advanced </a:t>
            </a:r>
            <a:r>
              <a:rPr lang="en-US" dirty="0" smtClean="0"/>
              <a:t>Hindsight and the IKEA effect.</a:t>
            </a:r>
            <a:endParaRPr lang="en-US" dirty="0"/>
          </a:p>
          <a:p>
            <a:endParaRPr lang="en-US" dirty="0"/>
          </a:p>
        </p:txBody>
      </p:sp>
      <p:pic>
        <p:nvPicPr>
          <p:cNvPr id="4" name="Picture 3"/>
          <p:cNvPicPr>
            <a:picLocks noChangeAspect="1"/>
          </p:cNvPicPr>
          <p:nvPr/>
        </p:nvPicPr>
        <p:blipFill>
          <a:blip r:embed="rId2"/>
          <a:stretch>
            <a:fillRect/>
          </a:stretch>
        </p:blipFill>
        <p:spPr>
          <a:xfrm>
            <a:off x="3962400" y="4648200"/>
            <a:ext cx="1314450" cy="1447800"/>
          </a:xfrm>
          <a:prstGeom prst="rect">
            <a:avLst/>
          </a:prstGeom>
        </p:spPr>
      </p:pic>
      <p:pic>
        <p:nvPicPr>
          <p:cNvPr id="5" name="Picture 4"/>
          <p:cNvPicPr>
            <a:picLocks noChangeAspect="1"/>
          </p:cNvPicPr>
          <p:nvPr/>
        </p:nvPicPr>
        <p:blipFill>
          <a:blip r:embed="rId3"/>
          <a:stretch>
            <a:fillRect/>
          </a:stretch>
        </p:blipFill>
        <p:spPr>
          <a:xfrm>
            <a:off x="6324600" y="4267200"/>
            <a:ext cx="2609850" cy="1752600"/>
          </a:xfrm>
          <a:prstGeom prst="rect">
            <a:avLst/>
          </a:prstGeom>
        </p:spPr>
      </p:pic>
      <p:pic>
        <p:nvPicPr>
          <p:cNvPr id="6" name="Picture 5"/>
          <p:cNvPicPr>
            <a:picLocks noChangeAspect="1"/>
          </p:cNvPicPr>
          <p:nvPr/>
        </p:nvPicPr>
        <p:blipFill>
          <a:blip r:embed="rId4"/>
          <a:stretch>
            <a:fillRect/>
          </a:stretch>
        </p:blipFill>
        <p:spPr>
          <a:xfrm>
            <a:off x="910258" y="4124325"/>
            <a:ext cx="2857500" cy="1895475"/>
          </a:xfrm>
          <a:prstGeom prst="rect">
            <a:avLst/>
          </a:prstGeom>
        </p:spPr>
      </p:pic>
    </p:spTree>
    <p:extLst>
      <p:ext uri="{BB962C8B-B14F-4D97-AF65-F5344CB8AC3E}">
        <p14:creationId xmlns:p14="http://schemas.microsoft.com/office/powerpoint/2010/main" val="6386485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838200" y="365126"/>
              <a:ext cx="10515601" cy="5961961"/>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72237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Anthropomorphizing  Acts that satisfy the need to belong and attachment value for the anthropomorphized</a:t>
                          </a:r>
                          <a:r>
                            <a:rPr lang="en-US" sz="2800" baseline="0" dirty="0" smtClean="0"/>
                            <a:t> good (animals, cars, a soccer ball)</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4462">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985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 that embed SEGs in objects in a way that endows them with human</a:t>
                          </a:r>
                          <a:r>
                            <a:rPr lang="en-US" sz="2000" baseline="0" dirty="0" smtClean="0"/>
                            <a:t> qualities capable of emotions and relationships. </a:t>
                          </a:r>
                          <a:endParaRPr lang="en-US" sz="20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Endowing</a:t>
                          </a:r>
                          <a:r>
                            <a:rPr lang="en-US" sz="2000" baseline="0" dirty="0" smtClean="0"/>
                            <a:t> an object with humanlike qualities creates an AVG which in </a:t>
                          </a:r>
                          <a:r>
                            <a:rPr lang="en-US" sz="2000" dirty="0" smtClean="0"/>
                            <a:t>turn</a:t>
                          </a:r>
                          <a:r>
                            <a:rPr lang="en-US" sz="2000" baseline="0" dirty="0" smtClean="0"/>
                            <a:t> produce investments in belonging social capital person</a:t>
                          </a:r>
                          <a:r>
                            <a:rPr lang="en-US" sz="2000" dirty="0" smtClean="0"/>
                            <a:t> </a:t>
                          </a:r>
                          <a:r>
                            <a:rPr lang="en-US" sz="2000" i="1" dirty="0" err="1" smtClean="0"/>
                            <a:t>i</a:t>
                          </a:r>
                          <a:r>
                            <a:rPr lang="en-US" sz="2000" dirty="0" smtClean="0"/>
                            <a:t> has </a:t>
                          </a:r>
                          <a:r>
                            <a:rPr lang="en-US" sz="2000" baseline="0" dirty="0" smtClean="0"/>
                            <a:t>for object j </a:t>
                          </a:r>
                          <a:r>
                            <a:rPr lang="en-US" sz="2000" i="1" baseline="0" dirty="0" smtClean="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𝑗</m:t>
                                  </m:r>
                                </m:sub>
                              </m:sSub>
                              <m:r>
                                <a:rPr lang="en-US" sz="2000" b="0" i="1" smtClean="0">
                                  <a:latin typeface="Cambria Math" panose="02040503050406030204" pitchFamily="18" charset="0"/>
                                </a:rPr>
                                <m:t>)</m:t>
                              </m:r>
                            </m:oMath>
                          </a14:m>
                          <a:endParaRPr lang="en-US" sz="2000" dirty="0"/>
                        </a:p>
                        <a:p>
                          <a:endParaRPr lang="en-US" sz="2000" dirty="0"/>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In</a:t>
                          </a:r>
                          <a:r>
                            <a:rPr lang="en-US" sz="2000" baseline="0" dirty="0" smtClean="0"/>
                            <a:t> the movie “Cast Away”, the main character played by Tom Hanks while on an uninhabited island anthropomorphizes a Wilson soccer ball which Hank’s character allows himself to imagine has humanistic qualities.  Other acts include naming one’s car, pets, and other inanimate objects.</a:t>
                          </a:r>
                          <a:endParaRPr lang="en-US" sz="2000" dirty="0"/>
                        </a:p>
                      </a:txBody>
                      <a:tcPr/>
                    </a:tc>
                    <a:extLst>
                      <a:ext uri="{0D108BD9-81ED-4DB2-BD59-A6C34878D82A}">
                        <a16:rowId xmlns:a16="http://schemas.microsoft.com/office/drawing/2014/main" val="1000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060954379"/>
                  </p:ext>
                </p:extLst>
              </p:nvPr>
            </p:nvGraphicFramePr>
            <p:xfrm>
              <a:off x="838200" y="365126"/>
              <a:ext cx="10515601" cy="5961961"/>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137160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Anthropomorphizing  Acts that </a:t>
                          </a:r>
                          <a:r>
                            <a:rPr lang="en-US" sz="2800" dirty="0" smtClean="0"/>
                            <a:t>satisfy the need to belong and attachment value for the anthropomorphized</a:t>
                          </a:r>
                          <a:r>
                            <a:rPr lang="en-US" sz="2800" baseline="0" dirty="0" smtClean="0"/>
                            <a:t> good (animals, cars, a soccer ball)</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04462">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985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 that embed SEGs in objects in a way that endows them with human</a:t>
                          </a:r>
                          <a:r>
                            <a:rPr lang="en-US" sz="2000" baseline="0" dirty="0" smtClean="0"/>
                            <a:t> qualities capable of emotions and relationships. </a:t>
                          </a:r>
                          <a:endParaRPr lang="en-US" sz="20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endParaRPr lang="en-US"/>
                        </a:p>
                      </a:txBody>
                      <a:tcPr>
                        <a:blipFill>
                          <a:blip r:embed="rId2"/>
                          <a:stretch>
                            <a:fillRect l="-82353" t="-50840" r="-135846" b="-305"/>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In</a:t>
                          </a:r>
                          <a:r>
                            <a:rPr lang="en-US" sz="2000" baseline="0" dirty="0" smtClean="0"/>
                            <a:t> the movie “Cast Away”, the main character played by Tom Hanks while on an uninhabited island anthropomorphizes a Wilson soccer ball which Hank’s character allows himself to imagine has humanistic qualities.  Other acts include naming one’s car, pets, and other inanimate objects.</a:t>
                          </a:r>
                          <a:endParaRPr lang="en-US" sz="2000" dirty="0"/>
                        </a:p>
                      </a:txBody>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36025504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Away and Wilson:  creating relational goods by humanizing objects</a:t>
            </a:r>
            <a:endParaRPr lang="en-US" dirty="0"/>
          </a:p>
        </p:txBody>
      </p:sp>
      <p:pic>
        <p:nvPicPr>
          <p:cNvPr id="3" name="Picture 2"/>
          <p:cNvPicPr>
            <a:picLocks noChangeAspect="1"/>
          </p:cNvPicPr>
          <p:nvPr/>
        </p:nvPicPr>
        <p:blipFill>
          <a:blip r:embed="rId2"/>
          <a:stretch>
            <a:fillRect/>
          </a:stretch>
        </p:blipFill>
        <p:spPr>
          <a:xfrm>
            <a:off x="7363207" y="3599544"/>
            <a:ext cx="3845224" cy="2558822"/>
          </a:xfrm>
          <a:prstGeom prst="rect">
            <a:avLst/>
          </a:prstGeom>
        </p:spPr>
      </p:pic>
      <p:pic>
        <p:nvPicPr>
          <p:cNvPr id="4" name="Picture 3"/>
          <p:cNvPicPr>
            <a:picLocks noChangeAspect="1"/>
          </p:cNvPicPr>
          <p:nvPr/>
        </p:nvPicPr>
        <p:blipFill>
          <a:blip r:embed="rId3"/>
          <a:stretch>
            <a:fillRect/>
          </a:stretch>
        </p:blipFill>
        <p:spPr>
          <a:xfrm>
            <a:off x="838200" y="2522237"/>
            <a:ext cx="5387522" cy="4505927"/>
          </a:xfrm>
          <a:prstGeom prst="rect">
            <a:avLst/>
          </a:prstGeom>
        </p:spPr>
      </p:pic>
    </p:spTree>
    <p:extLst>
      <p:ext uri="{BB962C8B-B14F-4D97-AF65-F5344CB8AC3E}">
        <p14:creationId xmlns:p14="http://schemas.microsoft.com/office/powerpoint/2010/main" val="5282119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The endowment effect</a:t>
            </a:r>
            <a:endParaRPr lang="en-US" dirty="0"/>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1018903" y="705394"/>
              <a:ext cx="10334898" cy="5984456"/>
            </p:xfrm>
            <a:graphic>
              <a:graphicData uri="http://schemas.openxmlformats.org/drawingml/2006/table">
                <a:tbl>
                  <a:tblPr firstRow="1" bandRow="1">
                    <a:tableStyleId>{5C22544A-7EE6-4342-B048-85BDC9FD1C3A}</a:tableStyleId>
                  </a:tblPr>
                  <a:tblGrid>
                    <a:gridCol w="2676665">
                      <a:extLst>
                        <a:ext uri="{9D8B030D-6E8A-4147-A177-3AD203B41FA5}">
                          <a16:colId xmlns:a16="http://schemas.microsoft.com/office/drawing/2014/main" val="20000"/>
                        </a:ext>
                      </a:extLst>
                    </a:gridCol>
                    <a:gridCol w="3254722">
                      <a:extLst>
                        <a:ext uri="{9D8B030D-6E8A-4147-A177-3AD203B41FA5}">
                          <a16:colId xmlns:a16="http://schemas.microsoft.com/office/drawing/2014/main" val="20001"/>
                        </a:ext>
                      </a:extLst>
                    </a:gridCol>
                    <a:gridCol w="4403511">
                      <a:extLst>
                        <a:ext uri="{9D8B030D-6E8A-4147-A177-3AD203B41FA5}">
                          <a16:colId xmlns:a16="http://schemas.microsoft.com/office/drawing/2014/main" val="20002"/>
                        </a:ext>
                      </a:extLst>
                    </a:gridCol>
                  </a:tblGrid>
                  <a:tr h="664411">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Ownership</a:t>
                          </a:r>
                          <a:r>
                            <a:rPr lang="en-US" sz="2800" baseline="0" dirty="0" smtClean="0"/>
                            <a:t> acts (the endowment effect) that satisfy the need to belong and create attachment value for the owned object (stocks, bonds, and coffee mugs)</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55595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4056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Acts that associate a</a:t>
                          </a:r>
                          <a:r>
                            <a:rPr lang="en-US" sz="2000" baseline="0" dirty="0" smtClean="0"/>
                            <a:t>  person with an object including physical objects, organizations, songs, places, and ideas.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Objects are embedded with SEGs which in turn</a:t>
                          </a:r>
                          <a:r>
                            <a:rPr lang="en-US" sz="2000" baseline="0" dirty="0" smtClean="0"/>
                            <a:t> produce AVGs which in turn may produce investments in belonging social capital person</a:t>
                          </a:r>
                          <a:r>
                            <a:rPr lang="en-US" sz="2000" dirty="0" smtClean="0"/>
                            <a:t> </a:t>
                          </a:r>
                          <a:r>
                            <a:rPr lang="en-US" sz="2000" i="1" dirty="0" err="1" smtClean="0"/>
                            <a:t>i</a:t>
                          </a:r>
                          <a:r>
                            <a:rPr lang="en-US" sz="2000" dirty="0" smtClean="0"/>
                            <a:t> has </a:t>
                          </a:r>
                          <a:r>
                            <a:rPr lang="en-US" sz="2000" baseline="0" dirty="0" smtClean="0"/>
                            <a:t>for object j </a:t>
                          </a:r>
                          <a:r>
                            <a:rPr lang="en-US" sz="2000" i="1" baseline="0" dirty="0" smtClean="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𝑗</m:t>
                                  </m:r>
                                </m:sub>
                              </m:sSub>
                              <m:r>
                                <a:rPr lang="en-US" sz="2000" b="0" i="1" smtClean="0">
                                  <a:latin typeface="Cambria Math" panose="02040503050406030204" pitchFamily="18" charset="0"/>
                                </a:rPr>
                                <m:t>)</m:t>
                              </m:r>
                            </m:oMath>
                          </a14:m>
                          <a:r>
                            <a:rPr lang="en-US" sz="2000" dirty="0" smtClean="0"/>
                            <a:t> </a:t>
                          </a:r>
                          <a:endParaRPr lang="en-US" sz="2000" dirty="0"/>
                        </a:p>
                        <a:p>
                          <a:endParaRPr lang="en-US" sz="2000" dirty="0"/>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 made famous</a:t>
                          </a:r>
                          <a:r>
                            <a:rPr lang="en-US" sz="2000" baseline="0" dirty="0" smtClean="0"/>
                            <a:t> by an experiment in which person’s expressed value of the mug increased with the person’s ownership and association association with the mug.  Describes car salesperson’s efforts to embed their cars with customers SEGs by having their customers test drive or at least sit in and touch the car.</a:t>
                          </a:r>
                          <a:endParaRPr lang="en-US" sz="2000" dirty="0"/>
                        </a:p>
                      </a:txBody>
                      <a:tcPr/>
                    </a:tc>
                    <a:extLst>
                      <a:ext uri="{0D108BD9-81ED-4DB2-BD59-A6C34878D82A}">
                        <a16:rowId xmlns:a16="http://schemas.microsoft.com/office/drawing/2014/main" val="1000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217238676"/>
                  </p:ext>
                </p:extLst>
              </p:nvPr>
            </p:nvGraphicFramePr>
            <p:xfrm>
              <a:off x="1018903" y="705394"/>
              <a:ext cx="10334898" cy="5984456"/>
            </p:xfrm>
            <a:graphic>
              <a:graphicData uri="http://schemas.openxmlformats.org/drawingml/2006/table">
                <a:tbl>
                  <a:tblPr firstRow="1" bandRow="1">
                    <a:tableStyleId>{5C22544A-7EE6-4342-B048-85BDC9FD1C3A}</a:tableStyleId>
                  </a:tblPr>
                  <a:tblGrid>
                    <a:gridCol w="2676665">
                      <a:extLst>
                        <a:ext uri="{9D8B030D-6E8A-4147-A177-3AD203B41FA5}">
                          <a16:colId xmlns:a16="http://schemas.microsoft.com/office/drawing/2014/main" val="20000"/>
                        </a:ext>
                      </a:extLst>
                    </a:gridCol>
                    <a:gridCol w="3254722">
                      <a:extLst>
                        <a:ext uri="{9D8B030D-6E8A-4147-A177-3AD203B41FA5}">
                          <a16:colId xmlns:a16="http://schemas.microsoft.com/office/drawing/2014/main" val="20001"/>
                        </a:ext>
                      </a:extLst>
                    </a:gridCol>
                    <a:gridCol w="4403511">
                      <a:extLst>
                        <a:ext uri="{9D8B030D-6E8A-4147-A177-3AD203B41FA5}">
                          <a16:colId xmlns:a16="http://schemas.microsoft.com/office/drawing/2014/main" val="20002"/>
                        </a:ext>
                      </a:extLst>
                    </a:gridCol>
                  </a:tblGrid>
                  <a:tr h="137160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Ownership</a:t>
                          </a:r>
                          <a:r>
                            <a:rPr lang="en-US" sz="2800" baseline="0" dirty="0" smtClean="0"/>
                            <a:t> acts (the endowment effect) that </a:t>
                          </a:r>
                          <a:r>
                            <a:rPr lang="en-US" sz="2800" baseline="0" dirty="0" smtClean="0"/>
                            <a:t>satisfy the need to belong and create attachment value for the owned object (stocks, bonds, and coffee mugs)</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55595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40568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Acts that associate a</a:t>
                          </a:r>
                          <a:r>
                            <a:rPr lang="en-US" sz="2000" baseline="0" dirty="0" smtClean="0"/>
                            <a:t>  person with an object including physical objects, organizations, songs, places, and ideas. </a:t>
                          </a:r>
                          <a:endParaRPr lang="en-US" sz="2000" dirty="0"/>
                        </a:p>
                      </a:txBody>
                      <a:tcPr/>
                    </a:tc>
                    <a:tc>
                      <a:txBody>
                        <a:bodyPr/>
                        <a:lstStyle/>
                        <a:p>
                          <a:endParaRPr lang="en-US"/>
                        </a:p>
                      </a:txBody>
                      <a:tcPr>
                        <a:blipFill>
                          <a:blip r:embed="rId2"/>
                          <a:stretch>
                            <a:fillRect l="-82397" t="-48949" r="-136142" b="-300"/>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 made famous</a:t>
                          </a:r>
                          <a:r>
                            <a:rPr lang="en-US" sz="2000" baseline="0" dirty="0" smtClean="0"/>
                            <a:t> by an experiment in which person’s expressed value of the mug increased with the person’s ownership and association association with the mug.  Describes car salesperson’s efforts to embed their cars with customers SEGs by having their customers test drive or at least sit in and touch the car.</a:t>
                          </a:r>
                          <a:endParaRPr lang="en-US" sz="2000" dirty="0"/>
                        </a:p>
                      </a:txBody>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4204848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Cornell coffee mug and my favorite stock (even though it’s a loser)</a:t>
            </a:r>
            <a:endParaRPr lang="en-US" dirty="0"/>
          </a:p>
        </p:txBody>
      </p:sp>
      <p:pic>
        <p:nvPicPr>
          <p:cNvPr id="6" name="Picture 5"/>
          <p:cNvPicPr>
            <a:picLocks noChangeAspect="1"/>
          </p:cNvPicPr>
          <p:nvPr/>
        </p:nvPicPr>
        <p:blipFill>
          <a:blip r:embed="rId2"/>
          <a:stretch>
            <a:fillRect/>
          </a:stretch>
        </p:blipFill>
        <p:spPr>
          <a:xfrm>
            <a:off x="7247603" y="1984887"/>
            <a:ext cx="1905000" cy="1905000"/>
          </a:xfrm>
          <a:prstGeom prst="rect">
            <a:avLst/>
          </a:prstGeom>
        </p:spPr>
      </p:pic>
      <p:pic>
        <p:nvPicPr>
          <p:cNvPr id="3" name="Picture 2"/>
          <p:cNvPicPr>
            <a:picLocks noChangeAspect="1"/>
          </p:cNvPicPr>
          <p:nvPr/>
        </p:nvPicPr>
        <p:blipFill>
          <a:blip r:embed="rId3"/>
          <a:stretch>
            <a:fillRect/>
          </a:stretch>
        </p:blipFill>
        <p:spPr>
          <a:xfrm>
            <a:off x="1333500" y="2635045"/>
            <a:ext cx="5933525" cy="4022930"/>
          </a:xfrm>
          <a:prstGeom prst="rect">
            <a:avLst/>
          </a:prstGeom>
        </p:spPr>
      </p:pic>
    </p:spTree>
    <p:extLst>
      <p:ext uri="{BB962C8B-B14F-4D97-AF65-F5344CB8AC3E}">
        <p14:creationId xmlns:p14="http://schemas.microsoft.com/office/powerpoint/2010/main" val="37941019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graphicFrame>
        <p:nvGraphicFramePr>
          <p:cNvPr id="8" name="Table 7"/>
          <p:cNvGraphicFramePr>
            <a:graphicFrameLocks noGrp="1"/>
          </p:cNvGraphicFramePr>
          <p:nvPr>
            <p:extLst/>
          </p:nvPr>
        </p:nvGraphicFramePr>
        <p:xfrm>
          <a:off x="838200" y="365125"/>
          <a:ext cx="10515601" cy="5423557"/>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7537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Association</a:t>
                      </a:r>
                      <a:r>
                        <a:rPr lang="en-US" sz="2800" baseline="0" dirty="0" smtClean="0"/>
                        <a:t> acts that satisfy one’s need to belong and create attachment value for the object that connects one to social capital source (picture of famous person, baseball, or organization.</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3068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421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Acts in which an</a:t>
                      </a:r>
                      <a:r>
                        <a:rPr lang="en-US" sz="2000" baseline="0" dirty="0" smtClean="0"/>
                        <a:t> object is associated with a high social capital person or high attachment value good.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Objects are embedded with SEGs by their association with high social capital person,</a:t>
                      </a:r>
                      <a:r>
                        <a:rPr lang="en-US" sz="2000" baseline="0" dirty="0" smtClean="0"/>
                        <a:t> creating AVGs which increases the value of the object.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Well known marketing strategies</a:t>
                      </a:r>
                      <a:r>
                        <a:rPr lang="en-US" sz="2000" baseline="0" dirty="0" smtClean="0"/>
                        <a:t> in which famous persons and groups encourage persons to acquire their products.</a:t>
                      </a:r>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32957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Kobe Bryant and Girl Scout Cookies</a:t>
            </a:r>
            <a:endParaRPr lang="en-US" dirty="0"/>
          </a:p>
        </p:txBody>
      </p:sp>
      <p:pic>
        <p:nvPicPr>
          <p:cNvPr id="3" name="Picture 2"/>
          <p:cNvPicPr>
            <a:picLocks noChangeAspect="1"/>
          </p:cNvPicPr>
          <p:nvPr/>
        </p:nvPicPr>
        <p:blipFill>
          <a:blip r:embed="rId2"/>
          <a:stretch>
            <a:fillRect/>
          </a:stretch>
        </p:blipFill>
        <p:spPr>
          <a:xfrm>
            <a:off x="2413402" y="2472362"/>
            <a:ext cx="2822693" cy="3584759"/>
          </a:xfrm>
          <a:prstGeom prst="rect">
            <a:avLst/>
          </a:prstGeom>
        </p:spPr>
      </p:pic>
      <p:pic>
        <p:nvPicPr>
          <p:cNvPr id="5" name="Picture 4"/>
          <p:cNvPicPr>
            <a:picLocks noChangeAspect="1"/>
          </p:cNvPicPr>
          <p:nvPr/>
        </p:nvPicPr>
        <p:blipFill>
          <a:blip r:embed="rId3"/>
          <a:stretch>
            <a:fillRect/>
          </a:stretch>
        </p:blipFill>
        <p:spPr>
          <a:xfrm>
            <a:off x="6096000" y="2472362"/>
            <a:ext cx="3731075" cy="2292295"/>
          </a:xfrm>
          <a:prstGeom prst="rect">
            <a:avLst/>
          </a:prstGeom>
        </p:spPr>
      </p:pic>
    </p:spTree>
    <p:extLst>
      <p:ext uri="{BB962C8B-B14F-4D97-AF65-F5344CB8AC3E}">
        <p14:creationId xmlns:p14="http://schemas.microsoft.com/office/powerpoint/2010/main" val="10461792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Barry Bonds and baseball</a:t>
            </a:r>
            <a:endParaRPr lang="en-US" dirty="0"/>
          </a:p>
        </p:txBody>
      </p:sp>
      <p:sp>
        <p:nvSpPr>
          <p:cNvPr id="3" name="Content Placeholder 2"/>
          <p:cNvSpPr>
            <a:spLocks noGrp="1"/>
          </p:cNvSpPr>
          <p:nvPr>
            <p:ph sz="half" idx="1"/>
          </p:nvPr>
        </p:nvSpPr>
        <p:spPr>
          <a:xfrm>
            <a:off x="1981200" y="1673352"/>
            <a:ext cx="4724400" cy="4718304"/>
          </a:xfrm>
        </p:spPr>
        <p:txBody>
          <a:bodyPr>
            <a:normAutofit fontScale="92500"/>
          </a:bodyPr>
          <a:lstStyle/>
          <a:p>
            <a:r>
              <a:rPr lang="en-US" dirty="0" smtClean="0"/>
              <a:t>Baseballs are commodities.</a:t>
            </a:r>
          </a:p>
          <a:p>
            <a:r>
              <a:rPr lang="en-US" dirty="0" smtClean="0"/>
              <a:t>When Barry Bonds hit a baseball for a record setting home run, he humanized it—he moved it from the commodity sphere to the humanity sphere.</a:t>
            </a:r>
          </a:p>
          <a:p>
            <a:r>
              <a:rPr lang="en-US" dirty="0" smtClean="0"/>
              <a:t>The hit baseball’s meaning and value was changed as a result of the Barry Bonds’ humanizing act  (at least for those who had regard for Bond).</a:t>
            </a:r>
            <a:endParaRPr lang="en-US" dirty="0"/>
          </a:p>
        </p:txBody>
      </p:sp>
      <p:sp>
        <p:nvSpPr>
          <p:cNvPr id="5" name="Content Placeholder 4"/>
          <p:cNvSpPr>
            <a:spLocks noGrp="1"/>
          </p:cNvSpPr>
          <p:nvPr>
            <p:ph sz="half" idx="2"/>
          </p:nvPr>
        </p:nvSpPr>
        <p:spPr>
          <a:xfrm>
            <a:off x="6781800" y="1643251"/>
            <a:ext cx="3581400" cy="4718304"/>
          </a:xfrm>
        </p:spPr>
        <p:txBody>
          <a:bodyPr>
            <a:normAutofit fontScale="92500"/>
          </a:bodyPr>
          <a:lstStyle/>
          <a:p>
            <a:endParaRPr lang="en-US"/>
          </a:p>
        </p:txBody>
      </p:sp>
      <p:pic>
        <p:nvPicPr>
          <p:cNvPr id="4" name="Picture 3"/>
          <p:cNvPicPr>
            <a:picLocks noChangeAspect="1"/>
          </p:cNvPicPr>
          <p:nvPr/>
        </p:nvPicPr>
        <p:blipFill>
          <a:blip r:embed="rId2"/>
          <a:stretch>
            <a:fillRect/>
          </a:stretch>
        </p:blipFill>
        <p:spPr>
          <a:xfrm>
            <a:off x="6934200" y="1524001"/>
            <a:ext cx="3429000" cy="4532755"/>
          </a:xfrm>
          <a:prstGeom prst="rect">
            <a:avLst/>
          </a:prstGeom>
        </p:spPr>
      </p:pic>
    </p:spTree>
    <p:extLst>
      <p:ext uri="{BB962C8B-B14F-4D97-AF65-F5344CB8AC3E}">
        <p14:creationId xmlns:p14="http://schemas.microsoft.com/office/powerpoint/2010/main" val="37933836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graphicFrame>
        <p:nvGraphicFramePr>
          <p:cNvPr id="8" name="Table 7"/>
          <p:cNvGraphicFramePr>
            <a:graphicFrameLocks noGrp="1"/>
          </p:cNvGraphicFramePr>
          <p:nvPr>
            <p:extLst/>
          </p:nvPr>
        </p:nvGraphicFramePr>
        <p:xfrm>
          <a:off x="992777" y="365125"/>
          <a:ext cx="10361024" cy="5423557"/>
        </p:xfrm>
        <a:graphic>
          <a:graphicData uri="http://schemas.openxmlformats.org/drawingml/2006/table">
            <a:tbl>
              <a:tblPr firstRow="1" bandRow="1">
                <a:tableStyleId>{5C22544A-7EE6-4342-B048-85BDC9FD1C3A}</a:tableStyleId>
              </a:tblPr>
              <a:tblGrid>
                <a:gridCol w="2683431">
                  <a:extLst>
                    <a:ext uri="{9D8B030D-6E8A-4147-A177-3AD203B41FA5}">
                      <a16:colId xmlns:a16="http://schemas.microsoft.com/office/drawing/2014/main" val="20000"/>
                    </a:ext>
                  </a:extLst>
                </a:gridCol>
                <a:gridCol w="3262950">
                  <a:extLst>
                    <a:ext uri="{9D8B030D-6E8A-4147-A177-3AD203B41FA5}">
                      <a16:colId xmlns:a16="http://schemas.microsoft.com/office/drawing/2014/main" val="20001"/>
                    </a:ext>
                  </a:extLst>
                </a:gridCol>
                <a:gridCol w="4414643">
                  <a:extLst>
                    <a:ext uri="{9D8B030D-6E8A-4147-A177-3AD203B41FA5}">
                      <a16:colId xmlns:a16="http://schemas.microsoft.com/office/drawing/2014/main" val="20002"/>
                    </a:ext>
                  </a:extLst>
                </a:gridCol>
              </a:tblGrid>
              <a:tr h="7537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Follow the Leader</a:t>
                      </a:r>
                      <a:r>
                        <a:rPr lang="en-US" sz="2800" baseline="0" dirty="0" smtClean="0"/>
                        <a:t> </a:t>
                      </a:r>
                      <a:r>
                        <a:rPr lang="en-US" sz="2800" dirty="0" smtClean="0"/>
                        <a:t>Acts that satisfy one’s need for external validation and belonging and creates attachment value for objects associated</a:t>
                      </a:r>
                      <a:r>
                        <a:rPr lang="en-US" sz="2800" baseline="0" dirty="0" smtClean="0"/>
                        <a:t> with the leader (particular item of clothing, color, song)</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3068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421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Acts in which person </a:t>
                      </a:r>
                      <a:r>
                        <a:rPr lang="en-US" sz="2000" dirty="0" err="1" smtClean="0"/>
                        <a:t>i</a:t>
                      </a:r>
                      <a:r>
                        <a:rPr lang="en-US" sz="2000" dirty="0" smtClean="0"/>
                        <a:t> attempts to duplicate the acts of person(s) j that</a:t>
                      </a:r>
                      <a:r>
                        <a:rPr lang="en-US" sz="2000" baseline="0" dirty="0" smtClean="0"/>
                        <a:t> appear to be widely accepted at the time.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By acquiring the object embedded with flows of relational goods, a person attempts to increase belonging social capital</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Conforming to the actions of others by buying brand</a:t>
                      </a:r>
                      <a:r>
                        <a:rPr lang="en-US" sz="2000" baseline="0" dirty="0" smtClean="0"/>
                        <a:t> name objects because they are associated with famous persons or objects of high attachment value.  Following investment trends.</a:t>
                      </a:r>
                      <a:endParaRPr lang="en-US" sz="20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931508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a:t>
            </a:r>
            <a:r>
              <a:rPr lang="en-US" dirty="0"/>
              <a:t>isolation </a:t>
            </a:r>
            <a:r>
              <a:rPr lang="en-US" dirty="0" smtClean="0"/>
              <a:t>(1920s-1960</a:t>
            </a:r>
            <a:r>
              <a:rPr lang="en-US" dirty="0"/>
              <a:t>). </a:t>
            </a:r>
          </a:p>
        </p:txBody>
      </p:sp>
      <p:sp>
        <p:nvSpPr>
          <p:cNvPr id="3" name="Content Placeholder 2"/>
          <p:cNvSpPr>
            <a:spLocks noGrp="1"/>
          </p:cNvSpPr>
          <p:nvPr>
            <p:ph idx="1"/>
          </p:nvPr>
        </p:nvSpPr>
        <p:spPr>
          <a:xfrm>
            <a:off x="838200" y="1825624"/>
            <a:ext cx="10515600" cy="4914809"/>
          </a:xfrm>
        </p:spPr>
        <p:txBody>
          <a:bodyPr>
            <a:normAutofit/>
          </a:bodyPr>
          <a:lstStyle/>
          <a:p>
            <a:r>
              <a:rPr lang="en-US" dirty="0" smtClean="0"/>
              <a:t>Economics comes into its own and is mathematized.  Illustrative of this era was Paul Samuelson’s “Foundation of Economics”.  </a:t>
            </a:r>
          </a:p>
        </p:txBody>
      </p:sp>
    </p:spTree>
    <p:extLst>
      <p:ext uri="{BB962C8B-B14F-4D97-AF65-F5344CB8AC3E}">
        <p14:creationId xmlns:p14="http://schemas.microsoft.com/office/powerpoint/2010/main" val="31709484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 the leader: fashions and investment bubbles</a:t>
            </a:r>
            <a:endParaRPr lang="en-US" dirty="0"/>
          </a:p>
        </p:txBody>
      </p:sp>
      <p:pic>
        <p:nvPicPr>
          <p:cNvPr id="3" name="Picture 2"/>
          <p:cNvPicPr>
            <a:picLocks noChangeAspect="1"/>
          </p:cNvPicPr>
          <p:nvPr/>
        </p:nvPicPr>
        <p:blipFill>
          <a:blip r:embed="rId2"/>
          <a:stretch>
            <a:fillRect/>
          </a:stretch>
        </p:blipFill>
        <p:spPr>
          <a:xfrm>
            <a:off x="3672114" y="1656059"/>
            <a:ext cx="7300686" cy="5340053"/>
          </a:xfrm>
          <a:prstGeom prst="rect">
            <a:avLst/>
          </a:prstGeom>
        </p:spPr>
      </p:pic>
      <p:pic>
        <p:nvPicPr>
          <p:cNvPr id="4" name="Picture 3"/>
          <p:cNvPicPr>
            <a:picLocks noChangeAspect="1"/>
          </p:cNvPicPr>
          <p:nvPr/>
        </p:nvPicPr>
        <p:blipFill>
          <a:blip r:embed="rId3"/>
          <a:stretch>
            <a:fillRect/>
          </a:stretch>
        </p:blipFill>
        <p:spPr>
          <a:xfrm>
            <a:off x="321998" y="1970030"/>
            <a:ext cx="5938232" cy="3958821"/>
          </a:xfrm>
          <a:prstGeom prst="rect">
            <a:avLst/>
          </a:prstGeom>
        </p:spPr>
      </p:pic>
    </p:spTree>
    <p:extLst>
      <p:ext uri="{BB962C8B-B14F-4D97-AF65-F5344CB8AC3E}">
        <p14:creationId xmlns:p14="http://schemas.microsoft.com/office/powerpoint/2010/main" val="3071794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679268" y="483326"/>
              <a:ext cx="10674533" cy="5617161"/>
            </p:xfrm>
            <a:graphic>
              <a:graphicData uri="http://schemas.openxmlformats.org/drawingml/2006/table">
                <a:tbl>
                  <a:tblPr firstRow="1" bandRow="1">
                    <a:tableStyleId>{5C22544A-7EE6-4342-B048-85BDC9FD1C3A}</a:tableStyleId>
                  </a:tblPr>
                  <a:tblGrid>
                    <a:gridCol w="2764628">
                      <a:extLst>
                        <a:ext uri="{9D8B030D-6E8A-4147-A177-3AD203B41FA5}">
                          <a16:colId xmlns:a16="http://schemas.microsoft.com/office/drawing/2014/main" val="20000"/>
                        </a:ext>
                      </a:extLst>
                    </a:gridCol>
                    <a:gridCol w="3361682">
                      <a:extLst>
                        <a:ext uri="{9D8B030D-6E8A-4147-A177-3AD203B41FA5}">
                          <a16:colId xmlns:a16="http://schemas.microsoft.com/office/drawing/2014/main" val="20001"/>
                        </a:ext>
                      </a:extLst>
                    </a:gridCol>
                    <a:gridCol w="4548223">
                      <a:extLst>
                        <a:ext uri="{9D8B030D-6E8A-4147-A177-3AD203B41FA5}">
                          <a16:colId xmlns:a16="http://schemas.microsoft.com/office/drawing/2014/main" val="20002"/>
                        </a:ext>
                      </a:extLst>
                    </a:gridCol>
                  </a:tblGrid>
                  <a:tr h="129535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  Acts that Identify shared traits and experiences that</a:t>
                          </a:r>
                          <a:r>
                            <a:rPr lang="en-US" sz="2800" baseline="0" dirty="0" smtClean="0"/>
                            <a:t> satisfy the need for belonging and external validation and produce attachment value for shared trait (home town, school symbol, produce validating and belonging SEGs</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594404">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224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Acts in which persons </a:t>
                          </a:r>
                          <a14:m>
                            <m:oMath xmlns:m="http://schemas.openxmlformats.org/officeDocument/2006/math">
                              <m:r>
                                <a:rPr lang="en-US" sz="2000" b="0" i="1" smtClean="0">
                                  <a:latin typeface="Cambria Math" panose="02040503050406030204" pitchFamily="18" charset="0"/>
                                </a:rPr>
                                <m:t>𝑖</m:t>
                              </m:r>
                            </m:oMath>
                          </a14:m>
                          <a:r>
                            <a:rPr lang="en-US" sz="2000" dirty="0" smtClean="0"/>
                            <a:t>   and j attempts to discover</a:t>
                          </a:r>
                          <a:r>
                            <a:rPr lang="en-US" sz="2000" baseline="0" dirty="0" smtClean="0"/>
                            <a:t> commonalities that may form the basis of social capital investments.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Finding shared kernels or traits validate one’s own traits increasing one’s own social capital and increases one’s sense of belonging and good will social capital.</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Identification acts may involve searching for persons with commonalities.  Means for such searches may include sites or joining organizations when members share commonalities. Commonalities may include age, gender, political views, religion, schooling or social experiences. </a:t>
                          </a:r>
                          <a:endParaRPr lang="en-US" sz="2000" dirty="0"/>
                        </a:p>
                      </a:txBody>
                      <a:tcPr/>
                    </a:tc>
                    <a:extLst>
                      <a:ext uri="{0D108BD9-81ED-4DB2-BD59-A6C34878D82A}">
                        <a16:rowId xmlns:a16="http://schemas.microsoft.com/office/drawing/2014/main" val="1000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1367311728"/>
                  </p:ext>
                </p:extLst>
              </p:nvPr>
            </p:nvGraphicFramePr>
            <p:xfrm>
              <a:off x="679268" y="483326"/>
              <a:ext cx="10674533" cy="5617161"/>
            </p:xfrm>
            <a:graphic>
              <a:graphicData uri="http://schemas.openxmlformats.org/drawingml/2006/table">
                <a:tbl>
                  <a:tblPr firstRow="1" bandRow="1">
                    <a:tableStyleId>{5C22544A-7EE6-4342-B048-85BDC9FD1C3A}</a:tableStyleId>
                  </a:tblPr>
                  <a:tblGrid>
                    <a:gridCol w="2764628">
                      <a:extLst>
                        <a:ext uri="{9D8B030D-6E8A-4147-A177-3AD203B41FA5}">
                          <a16:colId xmlns:a16="http://schemas.microsoft.com/office/drawing/2014/main" val="20000"/>
                        </a:ext>
                      </a:extLst>
                    </a:gridCol>
                    <a:gridCol w="3361682">
                      <a:extLst>
                        <a:ext uri="{9D8B030D-6E8A-4147-A177-3AD203B41FA5}">
                          <a16:colId xmlns:a16="http://schemas.microsoft.com/office/drawing/2014/main" val="20001"/>
                        </a:ext>
                      </a:extLst>
                    </a:gridCol>
                    <a:gridCol w="4548223">
                      <a:extLst>
                        <a:ext uri="{9D8B030D-6E8A-4147-A177-3AD203B41FA5}">
                          <a16:colId xmlns:a16="http://schemas.microsoft.com/office/drawing/2014/main" val="20002"/>
                        </a:ext>
                      </a:extLst>
                    </a:gridCol>
                  </a:tblGrid>
                  <a:tr h="179832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  Acts that Identify shared traits and experiences that</a:t>
                          </a:r>
                          <a:r>
                            <a:rPr lang="en-US" sz="2800" baseline="0" dirty="0" smtClean="0"/>
                            <a:t> </a:t>
                          </a:r>
                          <a:r>
                            <a:rPr lang="en-US" sz="2800" baseline="0" dirty="0" smtClean="0"/>
                            <a:t>satisfy the need for belonging and external validation and produce attachment value for shared trait (home town, school symbol, produce </a:t>
                          </a:r>
                          <a:r>
                            <a:rPr lang="en-US" sz="2800" baseline="0" dirty="0" smtClean="0"/>
                            <a:t>validating and belonging SEGs</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594404">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224437">
                    <a:tc>
                      <a:txBody>
                        <a:bodyPr/>
                        <a:lstStyle/>
                        <a:p>
                          <a:endParaRPr lang="en-US"/>
                        </a:p>
                      </a:txBody>
                      <a:tcPr>
                        <a:blipFill>
                          <a:blip r:embed="rId2"/>
                          <a:stretch>
                            <a:fillRect l="-220" t="-75992" r="-286784" b="-378"/>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Finding shared kernels or traits validate one’s own traits increasing one’s own social capital and increases one’s sense of belonging and good will social capital.</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Identification acts may involve searching for persons with commonalities.  Means for such searches may include sites or joining organizations when members share commonalities. Commonalities may include age, gender, political views, religion, schooling or social experiences. </a:t>
                          </a:r>
                          <a:endParaRPr lang="en-US" sz="2000" dirty="0"/>
                        </a:p>
                      </a:txBody>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15065213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common kernels</a:t>
            </a:r>
            <a:endParaRPr lang="en-US" dirty="0"/>
          </a:p>
        </p:txBody>
      </p:sp>
      <p:pic>
        <p:nvPicPr>
          <p:cNvPr id="3" name="Picture 2"/>
          <p:cNvPicPr>
            <a:picLocks noChangeAspect="1"/>
          </p:cNvPicPr>
          <p:nvPr/>
        </p:nvPicPr>
        <p:blipFill>
          <a:blip r:embed="rId2"/>
          <a:stretch>
            <a:fillRect/>
          </a:stretch>
        </p:blipFill>
        <p:spPr>
          <a:xfrm>
            <a:off x="1052306" y="2046735"/>
            <a:ext cx="2859272" cy="1603387"/>
          </a:xfrm>
          <a:prstGeom prst="rect">
            <a:avLst/>
          </a:prstGeom>
        </p:spPr>
      </p:pic>
      <p:pic>
        <p:nvPicPr>
          <p:cNvPr id="4" name="Picture 3"/>
          <p:cNvPicPr>
            <a:picLocks noChangeAspect="1"/>
          </p:cNvPicPr>
          <p:nvPr/>
        </p:nvPicPr>
        <p:blipFill>
          <a:blip r:embed="rId3"/>
          <a:stretch>
            <a:fillRect/>
          </a:stretch>
        </p:blipFill>
        <p:spPr>
          <a:xfrm>
            <a:off x="8328479" y="1964197"/>
            <a:ext cx="2705100" cy="1685925"/>
          </a:xfrm>
          <a:prstGeom prst="rect">
            <a:avLst/>
          </a:prstGeom>
        </p:spPr>
      </p:pic>
      <p:pic>
        <p:nvPicPr>
          <p:cNvPr id="5" name="Picture 4"/>
          <p:cNvPicPr>
            <a:picLocks noChangeAspect="1"/>
          </p:cNvPicPr>
          <p:nvPr/>
        </p:nvPicPr>
        <p:blipFill>
          <a:blip r:embed="rId4"/>
          <a:stretch>
            <a:fillRect/>
          </a:stretch>
        </p:blipFill>
        <p:spPr>
          <a:xfrm>
            <a:off x="4862512" y="3927475"/>
            <a:ext cx="2466975" cy="1847850"/>
          </a:xfrm>
          <a:prstGeom prst="rect">
            <a:avLst/>
          </a:prstGeom>
        </p:spPr>
      </p:pic>
    </p:spTree>
    <p:extLst>
      <p:ext uri="{BB962C8B-B14F-4D97-AF65-F5344CB8AC3E}">
        <p14:creationId xmlns:p14="http://schemas.microsoft.com/office/powerpoint/2010/main" val="22784037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838200" y="365125"/>
              <a:ext cx="10515601" cy="5423557"/>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75371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Non</a:t>
                          </a:r>
                          <a:r>
                            <a:rPr lang="en-US" sz="2800" baseline="0" dirty="0" smtClean="0"/>
                            <a:t>market exchange acts (gifting) that produce external validating SEGs and may increase attachment value for persons associated with gift or attachment value for the provider of the gift</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3068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4212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Acts in which persons </a:t>
                          </a:r>
                          <a14:m>
                            <m:oMath xmlns:m="http://schemas.openxmlformats.org/officeDocument/2006/math">
                              <m:r>
                                <a:rPr lang="en-US" sz="2000" b="0" i="1" smtClean="0">
                                  <a:latin typeface="Cambria Math" panose="02040503050406030204" pitchFamily="18" charset="0"/>
                                </a:rPr>
                                <m:t>𝑖</m:t>
                              </m:r>
                            </m:oMath>
                          </a14:m>
                          <a:r>
                            <a:rPr lang="en-US" sz="2000" dirty="0" smtClean="0"/>
                            <a:t>   offers to person j an object on subsidized</a:t>
                          </a:r>
                          <a:r>
                            <a:rPr lang="en-US" sz="2000" baseline="0" dirty="0" smtClean="0"/>
                            <a:t> terms.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By offering an object for a subsidized commodity price, the effort attempts to produce external validating SEGs that earn the good will social capital of others.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Selling farmland at below</a:t>
                          </a:r>
                          <a:r>
                            <a:rPr lang="en-US" sz="2000" baseline="0" dirty="0" smtClean="0"/>
                            <a:t> market prices.  Businesses offering customers free goods and services. </a:t>
                          </a:r>
                          <a:endParaRPr lang="en-US" sz="2000" dirty="0"/>
                        </a:p>
                      </a:txBody>
                      <a:tcPr/>
                    </a:tc>
                    <a:extLst>
                      <a:ext uri="{0D108BD9-81ED-4DB2-BD59-A6C34878D82A}">
                        <a16:rowId xmlns:a16="http://schemas.microsoft.com/office/drawing/2014/main" val="1000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551094547"/>
                  </p:ext>
                </p:extLst>
              </p:nvPr>
            </p:nvGraphicFramePr>
            <p:xfrm>
              <a:off x="838200" y="365125"/>
              <a:ext cx="10515601" cy="5423557"/>
            </p:xfrm>
            <a:graphic>
              <a:graphicData uri="http://schemas.openxmlformats.org/drawingml/2006/table">
                <a:tbl>
                  <a:tblPr firstRow="1" bandRow="1">
                    <a:tableStyleId>{5C22544A-7EE6-4342-B048-85BDC9FD1C3A}</a:tableStyleId>
                  </a:tblPr>
                  <a:tblGrid>
                    <a:gridCol w="2723466">
                      <a:extLst>
                        <a:ext uri="{9D8B030D-6E8A-4147-A177-3AD203B41FA5}">
                          <a16:colId xmlns:a16="http://schemas.microsoft.com/office/drawing/2014/main" val="20000"/>
                        </a:ext>
                      </a:extLst>
                    </a:gridCol>
                    <a:gridCol w="3311630">
                      <a:extLst>
                        <a:ext uri="{9D8B030D-6E8A-4147-A177-3AD203B41FA5}">
                          <a16:colId xmlns:a16="http://schemas.microsoft.com/office/drawing/2014/main" val="20001"/>
                        </a:ext>
                      </a:extLst>
                    </a:gridCol>
                    <a:gridCol w="4480505">
                      <a:extLst>
                        <a:ext uri="{9D8B030D-6E8A-4147-A177-3AD203B41FA5}">
                          <a16:colId xmlns:a16="http://schemas.microsoft.com/office/drawing/2014/main" val="20002"/>
                        </a:ext>
                      </a:extLst>
                    </a:gridCol>
                  </a:tblGrid>
                  <a:tr h="137160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t>Non</a:t>
                          </a:r>
                          <a:r>
                            <a:rPr lang="en-US" sz="2800" baseline="0" dirty="0" smtClean="0"/>
                            <a:t>market exchange acts </a:t>
                          </a:r>
                          <a:r>
                            <a:rPr lang="en-US" sz="2800" baseline="0" dirty="0" smtClean="0"/>
                            <a:t>(gifting) that </a:t>
                          </a:r>
                          <a:r>
                            <a:rPr lang="en-US" sz="2800" baseline="0" dirty="0" smtClean="0"/>
                            <a:t>produce external validating SEGs and may increase attachment value for persons associated with gift or attachment value for the provider of the gift</a:t>
                          </a:r>
                          <a:endParaRPr lang="en-US" sz="2800"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0"/>
                      </a:ext>
                    </a:extLst>
                  </a:tr>
                  <a:tr h="630689">
                    <a:tc>
                      <a:txBody>
                        <a:bodyPr/>
                        <a:lstStyle/>
                        <a:p>
                          <a:r>
                            <a:rPr lang="en-US" sz="2000" dirty="0" smtClean="0"/>
                            <a:t>Description of act</a:t>
                          </a:r>
                          <a:endParaRPr lang="en-US" sz="2000" dirty="0"/>
                        </a:p>
                      </a:txBody>
                      <a:tcPr/>
                    </a:tc>
                    <a:tc>
                      <a:txBody>
                        <a:bodyPr/>
                        <a:lstStyle/>
                        <a:p>
                          <a:r>
                            <a:rPr lang="en-US" sz="2000" dirty="0" smtClean="0"/>
                            <a:t>Social capital affected</a:t>
                          </a:r>
                          <a:endParaRPr lang="en-US" sz="2000" dirty="0"/>
                        </a:p>
                      </a:txBody>
                      <a:tcPr/>
                    </a:tc>
                    <a:tc>
                      <a:txBody>
                        <a:bodyPr/>
                        <a:lstStyle/>
                        <a:p>
                          <a:r>
                            <a:rPr lang="en-US" sz="2000" dirty="0" smtClean="0"/>
                            <a:t>Examples of act</a:t>
                          </a:r>
                          <a:endParaRPr lang="en-US" sz="2000" dirty="0"/>
                        </a:p>
                      </a:txBody>
                      <a:tcPr/>
                    </a:tc>
                    <a:extLst>
                      <a:ext uri="{0D108BD9-81ED-4DB2-BD59-A6C34878D82A}">
                        <a16:rowId xmlns:a16="http://schemas.microsoft.com/office/drawing/2014/main" val="10001"/>
                      </a:ext>
                    </a:extLst>
                  </a:tr>
                  <a:tr h="3421268">
                    <a:tc>
                      <a:txBody>
                        <a:bodyPr/>
                        <a:lstStyle/>
                        <a:p>
                          <a:endParaRPr lang="en-US"/>
                        </a:p>
                      </a:txBody>
                      <a:tcPr>
                        <a:blipFill>
                          <a:blip r:embed="rId2"/>
                          <a:stretch>
                            <a:fillRect l="-224" t="-60142" r="-287025" b="-356"/>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t>By offering an object for a subsidized commodity price, the effort attempts to produce external validating SEGs that earn the good will social capital of others.  </a:t>
                          </a:r>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Selling farmland at below</a:t>
                          </a:r>
                          <a:r>
                            <a:rPr lang="en-US" sz="2000" baseline="0" dirty="0" smtClean="0"/>
                            <a:t> market prices.  Businesses offering customers free goods and services. </a:t>
                          </a:r>
                          <a:endParaRPr lang="en-US" sz="2000" dirty="0"/>
                        </a:p>
                      </a:txBody>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1673352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investing in social capital through exchanges on nonmarket terms</a:t>
            </a:r>
            <a:endParaRPr lang="en-US" dirty="0"/>
          </a:p>
        </p:txBody>
      </p:sp>
      <p:pic>
        <p:nvPicPr>
          <p:cNvPr id="3" name="Picture 2"/>
          <p:cNvPicPr>
            <a:picLocks noChangeAspect="1"/>
          </p:cNvPicPr>
          <p:nvPr/>
        </p:nvPicPr>
        <p:blipFill>
          <a:blip r:embed="rId2"/>
          <a:stretch>
            <a:fillRect/>
          </a:stretch>
        </p:blipFill>
        <p:spPr>
          <a:xfrm>
            <a:off x="1333500" y="2539942"/>
            <a:ext cx="5952671" cy="4446645"/>
          </a:xfrm>
          <a:prstGeom prst="rect">
            <a:avLst/>
          </a:prstGeom>
        </p:spPr>
      </p:pic>
    </p:spTree>
    <p:extLst>
      <p:ext uri="{BB962C8B-B14F-4D97-AF65-F5344CB8AC3E}">
        <p14:creationId xmlns:p14="http://schemas.microsoft.com/office/powerpoint/2010/main" val="23345451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378188"/>
            <a:ext cx="10515600" cy="1325563"/>
          </a:xfrm>
        </p:spPr>
        <p:txBody>
          <a:bodyPr>
            <a:normAutofit fontScale="90000"/>
          </a:bodyPr>
          <a:lstStyle/>
          <a:p>
            <a:r>
              <a:rPr lang="en-US" dirty="0" smtClean="0"/>
              <a:t>Implication of social capital paradigm:  Distribution of social capital is directly related to the distribution of </a:t>
            </a:r>
            <a:r>
              <a:rPr lang="en-US" err="1" smtClean="0"/>
              <a:t>income</a:t>
            </a:r>
            <a:r>
              <a:rPr lang="en-US" smtClean="0"/>
              <a:t>.</a:t>
            </a:r>
            <a:endParaRPr lang="en-US" dirty="0"/>
          </a:p>
        </p:txBody>
      </p:sp>
    </p:spTree>
    <p:extLst>
      <p:ext uri="{BB962C8B-B14F-4D97-AF65-F5344CB8AC3E}">
        <p14:creationId xmlns:p14="http://schemas.microsoft.com/office/powerpoint/2010/main" val="26856692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z="4000"/>
              <a:t>The Connection Between Social Capital and Distributions of Income</a:t>
            </a:r>
          </a:p>
        </p:txBody>
      </p:sp>
      <p:sp>
        <p:nvSpPr>
          <p:cNvPr id="23555" name="Rectangle 3"/>
          <p:cNvSpPr>
            <a:spLocks noGrp="1" noChangeArrowheads="1"/>
          </p:cNvSpPr>
          <p:nvPr>
            <p:ph type="body" idx="1"/>
          </p:nvPr>
        </p:nvSpPr>
        <p:spPr/>
        <p:txBody>
          <a:bodyPr/>
          <a:lstStyle/>
          <a:p>
            <a:endParaRPr lang="en-US" altLang="en-US"/>
          </a:p>
        </p:txBody>
      </p:sp>
      <p:pic>
        <p:nvPicPr>
          <p:cNvPr id="23556" name="Picture 4" descr="distrib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14600"/>
            <a:ext cx="815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6344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social capital paradigm:  Corruption is a social capital distribution issue</a:t>
            </a:r>
            <a:endParaRPr lang="en-US" dirty="0"/>
          </a:p>
        </p:txBody>
      </p:sp>
      <p:sp>
        <p:nvSpPr>
          <p:cNvPr id="3" name="Content Placeholder 2"/>
          <p:cNvSpPr>
            <a:spLocks noGrp="1"/>
          </p:cNvSpPr>
          <p:nvPr>
            <p:ph idx="1"/>
          </p:nvPr>
        </p:nvSpPr>
        <p:spPr/>
        <p:txBody>
          <a:bodyPr/>
          <a:lstStyle/>
          <a:p>
            <a:r>
              <a:rPr lang="en-US" dirty="0" smtClean="0"/>
              <a:t>Institutions are rules embedded with relational goods</a:t>
            </a:r>
          </a:p>
          <a:p>
            <a:r>
              <a:rPr lang="en-US" dirty="0" smtClean="0"/>
              <a:t>Formal institutions require linking social capital</a:t>
            </a:r>
          </a:p>
          <a:p>
            <a:r>
              <a:rPr lang="en-US" dirty="0" smtClean="0"/>
              <a:t>Informal institutions depend on bonding social capital</a:t>
            </a:r>
          </a:p>
          <a:p>
            <a:r>
              <a:rPr lang="en-US" dirty="0" smtClean="0"/>
              <a:t>Formal and informal institutions complete for power</a:t>
            </a:r>
          </a:p>
          <a:p>
            <a:r>
              <a:rPr lang="en-US" dirty="0" smtClean="0"/>
              <a:t>Corruption is informal institutions substituting for formal ones</a:t>
            </a:r>
          </a:p>
          <a:p>
            <a:pPr lvl="1"/>
            <a:r>
              <a:rPr lang="en-US" dirty="0" smtClean="0"/>
              <a:t>Can be a good thing if formal institutions are inefficient or unjust</a:t>
            </a:r>
          </a:p>
          <a:p>
            <a:pPr lvl="1"/>
            <a:r>
              <a:rPr lang="en-US" dirty="0" smtClean="0"/>
              <a:t>Can be a bad thing if they reduce opportunities to specialized</a:t>
            </a:r>
            <a:endParaRPr lang="en-US" dirty="0"/>
          </a:p>
        </p:txBody>
      </p:sp>
    </p:spTree>
    <p:extLst>
      <p:ext uri="{BB962C8B-B14F-4D97-AF65-F5344CB8AC3E}">
        <p14:creationId xmlns:p14="http://schemas.microsoft.com/office/powerpoint/2010/main" val="13553349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59428" y="365125"/>
            <a:ext cx="9394372" cy="1325563"/>
          </a:xfrm>
        </p:spPr>
        <p:txBody>
          <a:bodyPr/>
          <a:lstStyle/>
          <a:p>
            <a:endParaRPr lang="en-US" altLang="en-US" sz="4000" dirty="0"/>
          </a:p>
        </p:txBody>
      </p:sp>
      <p:sp>
        <p:nvSpPr>
          <p:cNvPr id="16387" name="Rectangle 3"/>
          <p:cNvSpPr>
            <a:spLocks noGrp="1" noChangeArrowheads="1"/>
          </p:cNvSpPr>
          <p:nvPr>
            <p:ph type="body" idx="1"/>
          </p:nvPr>
        </p:nvSpPr>
        <p:spPr>
          <a:xfrm>
            <a:off x="2129246" y="1926453"/>
            <a:ext cx="9224554" cy="4250509"/>
          </a:xfrm>
        </p:spPr>
        <p:txBody>
          <a:bodyPr/>
          <a:lstStyle/>
          <a:p>
            <a:pPr>
              <a:buFontTx/>
              <a:buNone/>
            </a:pPr>
            <a:endParaRPr lang="en-US" altLang="en-US" dirty="0"/>
          </a:p>
        </p:txBody>
      </p:sp>
      <p:pic>
        <p:nvPicPr>
          <p:cNvPr id="16388" name="Picture 4" descr="division"/>
          <p:cNvPicPr>
            <a:picLocks noChangeAspect="1" noChangeArrowheads="1"/>
          </p:cNvPicPr>
          <p:nvPr/>
        </p:nvPicPr>
        <p:blipFill rotWithShape="1">
          <a:blip r:embed="rId2">
            <a:extLst>
              <a:ext uri="{28A0092B-C50C-407E-A947-70E740481C1C}">
                <a14:useLocalDpi xmlns:a14="http://schemas.microsoft.com/office/drawing/2010/main" val="0"/>
              </a:ext>
            </a:extLst>
          </a:blip>
          <a:srcRect l="196" t="9127"/>
          <a:stretch/>
        </p:blipFill>
        <p:spPr bwMode="auto">
          <a:xfrm>
            <a:off x="1959428" y="600891"/>
            <a:ext cx="8289471" cy="598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07348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Implication of social capital paradigm: the appeal of goods and services depends on the needs they satisfy.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03274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t>Economic imperialism (1970---)</a:t>
            </a:r>
            <a:endParaRPr lang="en-US" dirty="0"/>
          </a:p>
        </p:txBody>
      </p:sp>
      <p:sp>
        <p:nvSpPr>
          <p:cNvPr id="3" name="Content Placeholder 2"/>
          <p:cNvSpPr>
            <a:spLocks noGrp="1"/>
          </p:cNvSpPr>
          <p:nvPr>
            <p:ph idx="1"/>
          </p:nvPr>
        </p:nvSpPr>
        <p:spPr>
          <a:xfrm>
            <a:off x="838200" y="1825624"/>
            <a:ext cx="10515600" cy="4914809"/>
          </a:xfrm>
        </p:spPr>
        <p:txBody>
          <a:bodyPr>
            <a:normAutofit/>
          </a:bodyPr>
          <a:lstStyle/>
          <a:p>
            <a:r>
              <a:rPr lang="en-US" dirty="0" smtClean="0"/>
              <a:t>Era of economic imperialism  and redrawing social science boundaries: “the economic approach is applicable to all human behavior” (Gary Becker 1976. p. 8).  Economics began to address problems that were previous the domain of other social sciences:  family, education, crime, urban development, crime, etc.</a:t>
            </a:r>
          </a:p>
          <a:p>
            <a:endParaRPr lang="en-US" dirty="0"/>
          </a:p>
          <a:p>
            <a:pPr marL="0" indent="0">
              <a:buNone/>
            </a:pPr>
            <a:endParaRPr lang="en-US" dirty="0" smtClean="0"/>
          </a:p>
        </p:txBody>
      </p:sp>
    </p:spTree>
    <p:extLst>
      <p:ext uri="{BB962C8B-B14F-4D97-AF65-F5344CB8AC3E}">
        <p14:creationId xmlns:p14="http://schemas.microsoft.com/office/powerpoint/2010/main" val="20169392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460" y="365126"/>
            <a:ext cx="10449339" cy="628788"/>
          </a:xfrm>
        </p:spPr>
        <p:txBody>
          <a:bodyPr>
            <a:normAutofit fontScale="90000"/>
          </a:bodyPr>
          <a:lstStyle/>
          <a:p>
            <a:r>
              <a:rPr lang="en-US" dirty="0" smtClean="0"/>
              <a:t>Sample properties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50093554"/>
              </p:ext>
            </p:extLst>
          </p:nvPr>
        </p:nvGraphicFramePr>
        <p:xfrm>
          <a:off x="904460" y="365126"/>
          <a:ext cx="8476343" cy="5943600"/>
        </p:xfrm>
        <a:graphic>
          <a:graphicData uri="http://schemas.openxmlformats.org/drawingml/2006/table">
            <a:tbl>
              <a:tblPr firstRow="1" firstCol="1" bandRow="1">
                <a:tableStyleId>{5C22544A-7EE6-4342-B048-85BDC9FD1C3A}</a:tableStyleId>
              </a:tblPr>
              <a:tblGrid>
                <a:gridCol w="2824843">
                  <a:extLst>
                    <a:ext uri="{9D8B030D-6E8A-4147-A177-3AD203B41FA5}">
                      <a16:colId xmlns:a16="http://schemas.microsoft.com/office/drawing/2014/main" val="20000"/>
                    </a:ext>
                  </a:extLst>
                </a:gridCol>
                <a:gridCol w="2825750">
                  <a:extLst>
                    <a:ext uri="{9D8B030D-6E8A-4147-A177-3AD203B41FA5}">
                      <a16:colId xmlns:a16="http://schemas.microsoft.com/office/drawing/2014/main" val="20001"/>
                    </a:ext>
                  </a:extLst>
                </a:gridCol>
                <a:gridCol w="2825750">
                  <a:extLst>
                    <a:ext uri="{9D8B030D-6E8A-4147-A177-3AD203B41FA5}">
                      <a16:colId xmlns:a16="http://schemas.microsoft.com/office/drawing/2014/main" val="20002"/>
                    </a:ext>
                  </a:extLst>
                </a:gridCol>
              </a:tblGrid>
              <a:tr h="684332">
                <a:tc>
                  <a:txBody>
                    <a:bodyPr/>
                    <a:lstStyle/>
                    <a:p>
                      <a:pPr marL="0" marR="0">
                        <a:lnSpc>
                          <a:spcPct val="150000"/>
                        </a:lnSpc>
                        <a:spcBef>
                          <a:spcPts val="0"/>
                        </a:spcBef>
                        <a:spcAft>
                          <a:spcPts val="0"/>
                        </a:spcAft>
                      </a:pPr>
                      <a:r>
                        <a:rPr lang="en-US" sz="2000" dirty="0" smtClean="0">
                          <a:effectLst/>
                        </a:rPr>
                        <a:t>Characteristics of sample and population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Sample averages (n=990)   2013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US Census (population) 2015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0176">
                <a:tc>
                  <a:txBody>
                    <a:bodyPr/>
                    <a:lstStyle/>
                    <a:p>
                      <a:pPr marL="0" marR="0">
                        <a:lnSpc>
                          <a:spcPct val="150000"/>
                        </a:lnSpc>
                        <a:spcBef>
                          <a:spcPts val="0"/>
                        </a:spcBef>
                        <a:spcAft>
                          <a:spcPts val="0"/>
                        </a:spcAft>
                      </a:pPr>
                      <a:r>
                        <a:rPr lang="en-US" sz="2000">
                          <a:effectLst/>
                        </a:rPr>
                        <a:t>Average age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35.08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49.01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84332">
                <a:tc>
                  <a:txBody>
                    <a:bodyPr/>
                    <a:lstStyle/>
                    <a:p>
                      <a:pPr marL="0" marR="0">
                        <a:lnSpc>
                          <a:spcPct val="150000"/>
                        </a:lnSpc>
                        <a:spcBef>
                          <a:spcPts val="0"/>
                        </a:spcBef>
                        <a:spcAft>
                          <a:spcPts val="0"/>
                        </a:spcAft>
                      </a:pPr>
                      <a:r>
                        <a:rPr lang="en-US" sz="2000">
                          <a:effectLst/>
                        </a:rPr>
                        <a:t>Median household income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$40,000 to $50,000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 $53.482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40176">
                <a:tc>
                  <a:txBody>
                    <a:bodyPr/>
                    <a:lstStyle/>
                    <a:p>
                      <a:pPr marL="0" marR="0">
                        <a:lnSpc>
                          <a:spcPct val="150000"/>
                        </a:lnSpc>
                        <a:spcBef>
                          <a:spcPts val="0"/>
                        </a:spcBef>
                        <a:spcAft>
                          <a:spcPts val="0"/>
                        </a:spcAft>
                      </a:pPr>
                      <a:r>
                        <a:rPr lang="en-US" sz="2000">
                          <a:effectLst/>
                        </a:rPr>
                        <a:t>White (2015)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79.9%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77.1%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40176">
                <a:tc>
                  <a:txBody>
                    <a:bodyPr/>
                    <a:lstStyle/>
                    <a:p>
                      <a:pPr marL="0" marR="0">
                        <a:lnSpc>
                          <a:spcPct val="150000"/>
                        </a:lnSpc>
                        <a:spcBef>
                          <a:spcPts val="0"/>
                        </a:spcBef>
                        <a:spcAft>
                          <a:spcPts val="0"/>
                        </a:spcAft>
                      </a:pPr>
                      <a:r>
                        <a:rPr lang="en-US" sz="2000">
                          <a:effectLst/>
                        </a:rPr>
                        <a:t>African American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6.3%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13.3%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40176">
                <a:tc>
                  <a:txBody>
                    <a:bodyPr/>
                    <a:lstStyle/>
                    <a:p>
                      <a:pPr marL="0" marR="0">
                        <a:lnSpc>
                          <a:spcPct val="150000"/>
                        </a:lnSpc>
                        <a:spcBef>
                          <a:spcPts val="0"/>
                        </a:spcBef>
                        <a:spcAft>
                          <a:spcPts val="0"/>
                        </a:spcAft>
                      </a:pPr>
                      <a:r>
                        <a:rPr lang="en-US" sz="2000">
                          <a:effectLst/>
                        </a:rPr>
                        <a:t>Asian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4.7%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5.6%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40176">
                <a:tc>
                  <a:txBody>
                    <a:bodyPr/>
                    <a:lstStyle/>
                    <a:p>
                      <a:pPr marL="0" marR="0">
                        <a:lnSpc>
                          <a:spcPct val="150000"/>
                        </a:lnSpc>
                        <a:spcBef>
                          <a:spcPts val="0"/>
                        </a:spcBef>
                        <a:spcAft>
                          <a:spcPts val="0"/>
                        </a:spcAft>
                      </a:pPr>
                      <a:r>
                        <a:rPr lang="en-US" sz="2000">
                          <a:effectLst/>
                        </a:rPr>
                        <a:t>Hispanic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5.7%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17.6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40176">
                <a:tc>
                  <a:txBody>
                    <a:bodyPr/>
                    <a:lstStyle/>
                    <a:p>
                      <a:pPr marL="0" marR="0">
                        <a:lnSpc>
                          <a:spcPct val="150000"/>
                        </a:lnSpc>
                        <a:spcBef>
                          <a:spcPts val="0"/>
                        </a:spcBef>
                        <a:spcAft>
                          <a:spcPts val="0"/>
                        </a:spcAft>
                      </a:pPr>
                      <a:r>
                        <a:rPr lang="en-US" sz="2000">
                          <a:effectLst/>
                        </a:rPr>
                        <a:t>2 or more races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40176">
                <a:tc>
                  <a:txBody>
                    <a:bodyPr/>
                    <a:lstStyle/>
                    <a:p>
                      <a:pPr marL="0" marR="0">
                        <a:lnSpc>
                          <a:spcPct val="150000"/>
                        </a:lnSpc>
                        <a:spcBef>
                          <a:spcPts val="0"/>
                        </a:spcBef>
                        <a:spcAft>
                          <a:spcPts val="0"/>
                        </a:spcAft>
                      </a:pPr>
                      <a:r>
                        <a:rPr lang="en-US" sz="2000">
                          <a:effectLst/>
                        </a:rPr>
                        <a:t>Ed. Hs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99.7%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86.3%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40176">
                <a:tc>
                  <a:txBody>
                    <a:bodyPr/>
                    <a:lstStyle/>
                    <a:p>
                      <a:pPr marL="0" marR="0">
                        <a:lnSpc>
                          <a:spcPct val="150000"/>
                        </a:lnSpc>
                        <a:spcBef>
                          <a:spcPts val="0"/>
                        </a:spcBef>
                        <a:spcAft>
                          <a:spcPts val="0"/>
                        </a:spcAft>
                      </a:pPr>
                      <a:r>
                        <a:rPr lang="en-US" sz="2000">
                          <a:effectLst/>
                        </a:rPr>
                        <a:t>Over 65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14.9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40176">
                <a:tc>
                  <a:txBody>
                    <a:bodyPr/>
                    <a:lstStyle/>
                    <a:p>
                      <a:pPr marL="0" marR="0">
                        <a:lnSpc>
                          <a:spcPct val="150000"/>
                        </a:lnSpc>
                        <a:spcBef>
                          <a:spcPts val="0"/>
                        </a:spcBef>
                        <a:spcAft>
                          <a:spcPts val="0"/>
                        </a:spcAft>
                      </a:pPr>
                      <a:r>
                        <a:rPr lang="en-US" sz="2000" dirty="0">
                          <a:effectLst/>
                        </a:rPr>
                        <a:t>Gender (% female)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a:effectLst/>
                        </a:rPr>
                        <a:t>51.3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2000" dirty="0">
                          <a:effectLst/>
                        </a:rPr>
                        <a:t>50.8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597445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3276098"/>
              </p:ext>
            </p:extLst>
          </p:nvPr>
        </p:nvGraphicFramePr>
        <p:xfrm>
          <a:off x="615439" y="355877"/>
          <a:ext cx="9967068" cy="5752408"/>
        </p:xfrm>
        <a:graphic>
          <a:graphicData uri="http://schemas.openxmlformats.org/drawingml/2006/table">
            <a:tbl>
              <a:tblPr firstRow="1" firstCol="1" bandRow="1">
                <a:tableStyleId>{5C22544A-7EE6-4342-B048-85BDC9FD1C3A}</a:tableStyleId>
              </a:tblPr>
              <a:tblGrid>
                <a:gridCol w="3100650">
                  <a:extLst>
                    <a:ext uri="{9D8B030D-6E8A-4147-A177-3AD203B41FA5}">
                      <a16:colId xmlns:a16="http://schemas.microsoft.com/office/drawing/2014/main" val="20000"/>
                    </a:ext>
                  </a:extLst>
                </a:gridCol>
                <a:gridCol w="873484">
                  <a:extLst>
                    <a:ext uri="{9D8B030D-6E8A-4147-A177-3AD203B41FA5}">
                      <a16:colId xmlns:a16="http://schemas.microsoft.com/office/drawing/2014/main" val="20001"/>
                    </a:ext>
                  </a:extLst>
                </a:gridCol>
                <a:gridCol w="1324709">
                  <a:extLst>
                    <a:ext uri="{9D8B030D-6E8A-4147-A177-3AD203B41FA5}">
                      <a16:colId xmlns:a16="http://schemas.microsoft.com/office/drawing/2014/main" val="20002"/>
                    </a:ext>
                  </a:extLst>
                </a:gridCol>
                <a:gridCol w="1959468">
                  <a:extLst>
                    <a:ext uri="{9D8B030D-6E8A-4147-A177-3AD203B41FA5}">
                      <a16:colId xmlns:a16="http://schemas.microsoft.com/office/drawing/2014/main" val="20003"/>
                    </a:ext>
                  </a:extLst>
                </a:gridCol>
                <a:gridCol w="1384048">
                  <a:extLst>
                    <a:ext uri="{9D8B030D-6E8A-4147-A177-3AD203B41FA5}">
                      <a16:colId xmlns:a16="http://schemas.microsoft.com/office/drawing/2014/main" val="20004"/>
                    </a:ext>
                  </a:extLst>
                </a:gridCol>
                <a:gridCol w="1324709">
                  <a:extLst>
                    <a:ext uri="{9D8B030D-6E8A-4147-A177-3AD203B41FA5}">
                      <a16:colId xmlns:a16="http://schemas.microsoft.com/office/drawing/2014/main" val="20005"/>
                    </a:ext>
                  </a:extLst>
                </a:gridCol>
              </a:tblGrid>
              <a:tr h="604751">
                <a:tc gridSpan="6">
                  <a:txBody>
                    <a:bodyPr/>
                    <a:lstStyle/>
                    <a:p>
                      <a:pPr marL="0" marR="0">
                        <a:lnSpc>
                          <a:spcPct val="150000"/>
                        </a:lnSpc>
                        <a:spcBef>
                          <a:spcPts val="0"/>
                        </a:spcBef>
                        <a:spcAft>
                          <a:spcPts val="0"/>
                        </a:spcAft>
                      </a:pPr>
                      <a:r>
                        <a:rPr lang="en-US" sz="2000" dirty="0" smtClean="0">
                          <a:effectLst/>
                        </a:rPr>
                        <a:t>The </a:t>
                      </a:r>
                      <a:r>
                        <a:rPr lang="en-US" sz="2000" dirty="0">
                          <a:effectLst/>
                        </a:rPr>
                        <a:t>average motive scores for 990 </a:t>
                      </a:r>
                      <a:r>
                        <a:rPr lang="en-US" sz="2000" dirty="0" smtClean="0">
                          <a:effectLst/>
                        </a:rPr>
                        <a:t>subjects when </a:t>
                      </a:r>
                      <a:r>
                        <a:rPr lang="en-US" sz="2000" dirty="0">
                          <a:effectLst/>
                        </a:rPr>
                        <a:t>buying gasoline, buying a haircut, recycling, and </a:t>
                      </a:r>
                      <a:r>
                        <a:rPr lang="en-US" sz="2000" dirty="0" smtClean="0">
                          <a:effectLst/>
                        </a:rPr>
                        <a:t> voting</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4751">
                <a:tc>
                  <a:txBody>
                    <a:bodyPr/>
                    <a:lstStyle/>
                    <a:p>
                      <a:pPr marL="0" marR="0">
                        <a:lnSpc>
                          <a:spcPct val="150000"/>
                        </a:lnSpc>
                        <a:spcBef>
                          <a:spcPts val="0"/>
                        </a:spcBef>
                        <a:spcAft>
                          <a:spcPts val="0"/>
                        </a:spcAft>
                      </a:pPr>
                      <a:r>
                        <a:rPr lang="en-US" sz="2000" dirty="0">
                          <a:effectLst/>
                        </a:rPr>
                        <a:t>Motive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a:lnSpc>
                          <a:spcPct val="150000"/>
                        </a:lnSpc>
                      </a:pPr>
                      <a:endParaRPr lang="en-US" sz="2000">
                        <a:effectLst/>
                        <a:latin typeface="Calibri" panose="020F0502020204030204" pitchFamily="34" charset="0"/>
                      </a:endParaRPr>
                    </a:p>
                  </a:txBody>
                  <a:tcPr marL="36261" marR="36261" marT="0" marB="0" anchor="ctr"/>
                </a:tc>
                <a:tc>
                  <a:txBody>
                    <a:bodyPr/>
                    <a:lstStyle/>
                    <a:p>
                      <a:pPr marL="0" marR="0">
                        <a:lnSpc>
                          <a:spcPct val="150000"/>
                        </a:lnSpc>
                        <a:spcBef>
                          <a:spcPts val="0"/>
                        </a:spcBef>
                        <a:spcAft>
                          <a:spcPts val="0"/>
                        </a:spcAft>
                      </a:pPr>
                      <a:r>
                        <a:rPr lang="en-US" sz="2000">
                          <a:effectLst/>
                        </a:rPr>
                        <a:t>Mean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smtClean="0">
                          <a:effectLst/>
                        </a:rPr>
                        <a:t>Standard Error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t-statistic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p-value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1"/>
                  </a:ext>
                </a:extLst>
              </a:tr>
              <a:tr h="604751">
                <a:tc gridSpan="6">
                  <a:txBody>
                    <a:bodyPr/>
                    <a:lstStyle/>
                    <a:p>
                      <a:pPr marL="0" marR="0" algn="ctr">
                        <a:lnSpc>
                          <a:spcPct val="150000"/>
                        </a:lnSpc>
                        <a:spcBef>
                          <a:spcPts val="0"/>
                        </a:spcBef>
                        <a:spcAft>
                          <a:spcPts val="0"/>
                        </a:spcAft>
                      </a:pPr>
                      <a:r>
                        <a:rPr lang="en-US" sz="2000" dirty="0">
                          <a:effectLst/>
                        </a:rPr>
                        <a:t>                                                 Gas Purchase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04751">
                <a:tc>
                  <a:txBody>
                    <a:bodyPr/>
                    <a:lstStyle/>
                    <a:p>
                      <a:pPr marL="0" marR="0">
                        <a:lnSpc>
                          <a:spcPct val="150000"/>
                        </a:lnSpc>
                        <a:spcBef>
                          <a:spcPts val="0"/>
                        </a:spcBef>
                        <a:spcAft>
                          <a:spcPts val="0"/>
                        </a:spcAft>
                      </a:pPr>
                      <a:r>
                        <a:rPr lang="en-US" sz="2000" dirty="0">
                          <a:effectLst/>
                        </a:rPr>
                        <a:t>Own consumption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87%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3"/>
                  </a:ext>
                </a:extLst>
              </a:tr>
              <a:tr h="604751">
                <a:tc>
                  <a:txBody>
                    <a:bodyPr/>
                    <a:lstStyle/>
                    <a:p>
                      <a:pPr marL="0" marR="0">
                        <a:lnSpc>
                          <a:spcPct val="150000"/>
                        </a:lnSpc>
                        <a:spcBef>
                          <a:spcPts val="0"/>
                        </a:spcBef>
                        <a:spcAft>
                          <a:spcPts val="0"/>
                        </a:spcAft>
                      </a:pPr>
                      <a:r>
                        <a:rPr lang="en-US" sz="2000" dirty="0">
                          <a:effectLst/>
                        </a:rPr>
                        <a:t>Good will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1.89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tc>
                <a:extLst>
                  <a:ext uri="{0D108BD9-81ED-4DB2-BD59-A6C34878D82A}">
                    <a16:rowId xmlns:a16="http://schemas.microsoft.com/office/drawing/2014/main" val="10004"/>
                  </a:ext>
                </a:extLst>
              </a:tr>
              <a:tr h="604751">
                <a:tc>
                  <a:txBody>
                    <a:bodyPr/>
                    <a:lstStyle/>
                    <a:p>
                      <a:pPr marL="0" marR="0">
                        <a:lnSpc>
                          <a:spcPct val="150000"/>
                        </a:lnSpc>
                        <a:spcBef>
                          <a:spcPts val="0"/>
                        </a:spcBef>
                        <a:spcAft>
                          <a:spcPts val="0"/>
                        </a:spcAft>
                      </a:pPr>
                      <a:r>
                        <a:rPr lang="en-US" sz="2000" dirty="0">
                          <a:effectLst/>
                        </a:rPr>
                        <a:t>Self-respect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3.81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5"/>
                  </a:ext>
                </a:extLst>
              </a:tr>
              <a:tr h="604751">
                <a:tc>
                  <a:txBody>
                    <a:bodyPr/>
                    <a:lstStyle/>
                    <a:p>
                      <a:pPr marL="0" marR="0">
                        <a:lnSpc>
                          <a:spcPct val="150000"/>
                        </a:lnSpc>
                        <a:spcBef>
                          <a:spcPts val="0"/>
                        </a:spcBef>
                        <a:spcAft>
                          <a:spcPts val="0"/>
                        </a:spcAft>
                      </a:pPr>
                      <a:r>
                        <a:rPr lang="en-US" sz="2000" dirty="0">
                          <a:effectLst/>
                        </a:rPr>
                        <a:t>Belonging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0.95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tc>
                <a:extLst>
                  <a:ext uri="{0D108BD9-81ED-4DB2-BD59-A6C34878D82A}">
                    <a16:rowId xmlns:a16="http://schemas.microsoft.com/office/drawing/2014/main" val="10006"/>
                  </a:ext>
                </a:extLst>
              </a:tr>
              <a:tr h="604751">
                <a:tc>
                  <a:txBody>
                    <a:bodyPr/>
                    <a:lstStyle/>
                    <a:p>
                      <a:pPr marL="0" marR="0">
                        <a:lnSpc>
                          <a:spcPct val="150000"/>
                        </a:lnSpc>
                        <a:spcBef>
                          <a:spcPts val="0"/>
                        </a:spcBef>
                        <a:spcAft>
                          <a:spcPts val="0"/>
                        </a:spcAft>
                      </a:pPr>
                      <a:r>
                        <a:rPr lang="en-US" sz="2000" dirty="0">
                          <a:effectLst/>
                        </a:rPr>
                        <a:t>Sharing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1.48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4.05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7"/>
                  </a:ext>
                </a:extLst>
              </a:tr>
              <a:tr h="604751">
                <a:tc gridSpan="6">
                  <a:txBody>
                    <a:bodyPr/>
                    <a:lstStyle/>
                    <a:p>
                      <a:pPr marL="0" marR="0">
                        <a:lnSpc>
                          <a:spcPct val="150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7912976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91418402"/>
              </p:ext>
            </p:extLst>
          </p:nvPr>
        </p:nvGraphicFramePr>
        <p:xfrm>
          <a:off x="457201" y="50396"/>
          <a:ext cx="9481140" cy="5044117"/>
        </p:xfrm>
        <a:graphic>
          <a:graphicData uri="http://schemas.openxmlformats.org/drawingml/2006/table">
            <a:tbl>
              <a:tblPr firstRow="1" firstCol="1" bandRow="1">
                <a:tableStyleId>{5C22544A-7EE6-4342-B048-85BDC9FD1C3A}</a:tableStyleId>
              </a:tblPr>
              <a:tblGrid>
                <a:gridCol w="2949482">
                  <a:extLst>
                    <a:ext uri="{9D8B030D-6E8A-4147-A177-3AD203B41FA5}">
                      <a16:colId xmlns:a16="http://schemas.microsoft.com/office/drawing/2014/main" val="20000"/>
                    </a:ext>
                  </a:extLst>
                </a:gridCol>
                <a:gridCol w="830899">
                  <a:extLst>
                    <a:ext uri="{9D8B030D-6E8A-4147-A177-3AD203B41FA5}">
                      <a16:colId xmlns:a16="http://schemas.microsoft.com/office/drawing/2014/main" val="20001"/>
                    </a:ext>
                  </a:extLst>
                </a:gridCol>
                <a:gridCol w="1260125">
                  <a:extLst>
                    <a:ext uri="{9D8B030D-6E8A-4147-A177-3AD203B41FA5}">
                      <a16:colId xmlns:a16="http://schemas.microsoft.com/office/drawing/2014/main" val="20002"/>
                    </a:ext>
                  </a:extLst>
                </a:gridCol>
                <a:gridCol w="1863938">
                  <a:extLst>
                    <a:ext uri="{9D8B030D-6E8A-4147-A177-3AD203B41FA5}">
                      <a16:colId xmlns:a16="http://schemas.microsoft.com/office/drawing/2014/main" val="20003"/>
                    </a:ext>
                  </a:extLst>
                </a:gridCol>
                <a:gridCol w="1316571">
                  <a:extLst>
                    <a:ext uri="{9D8B030D-6E8A-4147-A177-3AD203B41FA5}">
                      <a16:colId xmlns:a16="http://schemas.microsoft.com/office/drawing/2014/main" val="20004"/>
                    </a:ext>
                  </a:extLst>
                </a:gridCol>
                <a:gridCol w="1260125">
                  <a:extLst>
                    <a:ext uri="{9D8B030D-6E8A-4147-A177-3AD203B41FA5}">
                      <a16:colId xmlns:a16="http://schemas.microsoft.com/office/drawing/2014/main" val="20005"/>
                    </a:ext>
                  </a:extLst>
                </a:gridCol>
              </a:tblGrid>
              <a:tr h="1117244">
                <a:tc gridSpan="6">
                  <a:txBody>
                    <a:bodyPr/>
                    <a:lstStyle/>
                    <a:p>
                      <a:pPr marL="0" marR="0">
                        <a:lnSpc>
                          <a:spcPct val="150000"/>
                        </a:lnSpc>
                        <a:spcBef>
                          <a:spcPts val="0"/>
                        </a:spcBef>
                        <a:spcAft>
                          <a:spcPts val="0"/>
                        </a:spcAft>
                      </a:pPr>
                      <a:r>
                        <a:rPr lang="en-US" sz="2000" dirty="0">
                          <a:effectLst/>
                        </a:rPr>
                        <a:t>Table 4. The average motive scores for 990 </a:t>
                      </a:r>
                      <a:r>
                        <a:rPr lang="en-US" sz="2000" dirty="0" smtClean="0">
                          <a:effectLst/>
                        </a:rPr>
                        <a:t>subjects when </a:t>
                      </a:r>
                      <a:r>
                        <a:rPr lang="en-US" sz="2000" dirty="0">
                          <a:effectLst/>
                        </a:rPr>
                        <a:t>buying gasoline, buying a haircut, recycling, and </a:t>
                      </a:r>
                      <a:r>
                        <a:rPr lang="en-US" sz="2000" dirty="0" smtClean="0">
                          <a:effectLst/>
                        </a:rPr>
                        <a:t> voting</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5141">
                <a:tc>
                  <a:txBody>
                    <a:bodyPr/>
                    <a:lstStyle/>
                    <a:p>
                      <a:pPr marL="0" marR="0">
                        <a:lnSpc>
                          <a:spcPct val="150000"/>
                        </a:lnSpc>
                        <a:spcBef>
                          <a:spcPts val="0"/>
                        </a:spcBef>
                        <a:spcAft>
                          <a:spcPts val="0"/>
                        </a:spcAft>
                      </a:pPr>
                      <a:r>
                        <a:rPr lang="en-US" sz="2000" dirty="0">
                          <a:effectLst/>
                        </a:rPr>
                        <a:t>Motive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a:lnSpc>
                          <a:spcPct val="150000"/>
                        </a:lnSpc>
                      </a:pPr>
                      <a:endParaRPr lang="en-US" sz="2000">
                        <a:effectLst/>
                        <a:latin typeface="Calibri" panose="020F0502020204030204" pitchFamily="34" charset="0"/>
                      </a:endParaRPr>
                    </a:p>
                  </a:txBody>
                  <a:tcPr marL="36261" marR="36261" marT="0" marB="0" anchor="ctr"/>
                </a:tc>
                <a:tc>
                  <a:txBody>
                    <a:bodyPr/>
                    <a:lstStyle/>
                    <a:p>
                      <a:pPr marL="0" marR="0">
                        <a:lnSpc>
                          <a:spcPct val="150000"/>
                        </a:lnSpc>
                        <a:spcBef>
                          <a:spcPts val="0"/>
                        </a:spcBef>
                        <a:spcAft>
                          <a:spcPts val="0"/>
                        </a:spcAft>
                      </a:pPr>
                      <a:r>
                        <a:rPr lang="en-US" sz="2000">
                          <a:effectLst/>
                        </a:rPr>
                        <a:t>Mean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smtClean="0">
                          <a:effectLst/>
                        </a:rPr>
                        <a:t>Standard Error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t-statistic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p-value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1"/>
                  </a:ext>
                </a:extLst>
              </a:tr>
              <a:tr h="558622">
                <a:tc gridSpan="6">
                  <a:txBody>
                    <a:bodyPr/>
                    <a:lstStyle/>
                    <a:p>
                      <a:pPr marL="0" marR="0" algn="ctr">
                        <a:lnSpc>
                          <a:spcPct val="150000"/>
                        </a:lnSpc>
                        <a:spcBef>
                          <a:spcPts val="0"/>
                        </a:spcBef>
                        <a:spcAft>
                          <a:spcPts val="0"/>
                        </a:spcAft>
                      </a:pPr>
                      <a:r>
                        <a:rPr lang="en-US" sz="2000" dirty="0">
                          <a:effectLst/>
                        </a:rPr>
                        <a:t>                                               Haircut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58622">
                <a:tc>
                  <a:txBody>
                    <a:bodyPr/>
                    <a:lstStyle/>
                    <a:p>
                      <a:pPr marL="0" marR="0">
                        <a:lnSpc>
                          <a:spcPct val="150000"/>
                        </a:lnSpc>
                        <a:spcBef>
                          <a:spcPts val="0"/>
                        </a:spcBef>
                        <a:spcAft>
                          <a:spcPts val="0"/>
                        </a:spcAft>
                      </a:pPr>
                      <a:r>
                        <a:rPr lang="en-US" sz="2000" dirty="0">
                          <a:effectLst/>
                        </a:rPr>
                        <a:t>Own consumption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47%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4.21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11.16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3"/>
                  </a:ext>
                </a:extLst>
              </a:tr>
              <a:tr h="558622">
                <a:tc>
                  <a:txBody>
                    <a:bodyPr/>
                    <a:lstStyle/>
                    <a:p>
                      <a:pPr marL="0" marR="0">
                        <a:lnSpc>
                          <a:spcPct val="150000"/>
                        </a:lnSpc>
                        <a:spcBef>
                          <a:spcPts val="0"/>
                        </a:spcBef>
                        <a:spcAft>
                          <a:spcPts val="0"/>
                        </a:spcAft>
                      </a:pPr>
                      <a:r>
                        <a:rPr lang="en-US" sz="2000" dirty="0">
                          <a:effectLst/>
                        </a:rPr>
                        <a:t>Good will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0.63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1.59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0.056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tc>
                <a:extLst>
                  <a:ext uri="{0D108BD9-81ED-4DB2-BD59-A6C34878D82A}">
                    <a16:rowId xmlns:a16="http://schemas.microsoft.com/office/drawing/2014/main" val="10004"/>
                  </a:ext>
                </a:extLst>
              </a:tr>
              <a:tr h="558622">
                <a:tc>
                  <a:txBody>
                    <a:bodyPr/>
                    <a:lstStyle/>
                    <a:p>
                      <a:pPr marL="0" marR="0">
                        <a:lnSpc>
                          <a:spcPct val="150000"/>
                        </a:lnSpc>
                        <a:spcBef>
                          <a:spcPts val="0"/>
                        </a:spcBef>
                        <a:spcAft>
                          <a:spcPts val="0"/>
                        </a:spcAft>
                      </a:pPr>
                      <a:r>
                        <a:rPr lang="en-US" sz="2000" dirty="0">
                          <a:effectLst/>
                        </a:rPr>
                        <a:t>Self-respect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3.48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8.33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5"/>
                  </a:ext>
                </a:extLst>
              </a:tr>
              <a:tr h="558622">
                <a:tc>
                  <a:txBody>
                    <a:bodyPr/>
                    <a:lstStyle/>
                    <a:p>
                      <a:pPr marL="0" marR="0">
                        <a:lnSpc>
                          <a:spcPct val="150000"/>
                        </a:lnSpc>
                        <a:spcBef>
                          <a:spcPts val="0"/>
                        </a:spcBef>
                        <a:spcAft>
                          <a:spcPts val="0"/>
                        </a:spcAft>
                      </a:pPr>
                      <a:r>
                        <a:rPr lang="en-US" sz="2000" dirty="0">
                          <a:effectLst/>
                        </a:rPr>
                        <a:t>Belonging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0.84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2.41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tc>
                <a:extLst>
                  <a:ext uri="{0D108BD9-81ED-4DB2-BD59-A6C34878D82A}">
                    <a16:rowId xmlns:a16="http://schemas.microsoft.com/office/drawing/2014/main" val="10006"/>
                  </a:ext>
                </a:extLst>
              </a:tr>
              <a:tr h="558622">
                <a:tc>
                  <a:txBody>
                    <a:bodyPr/>
                    <a:lstStyle/>
                    <a:p>
                      <a:pPr marL="0" marR="0">
                        <a:lnSpc>
                          <a:spcPct val="150000"/>
                        </a:lnSpc>
                        <a:spcBef>
                          <a:spcPts val="0"/>
                        </a:spcBef>
                        <a:spcAft>
                          <a:spcPts val="0"/>
                        </a:spcAft>
                      </a:pPr>
                      <a:r>
                        <a:rPr lang="en-US" sz="2000" dirty="0">
                          <a:effectLst/>
                        </a:rPr>
                        <a:t>Sharing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21%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3.16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6.65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1269686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02992198"/>
              </p:ext>
            </p:extLst>
          </p:nvPr>
        </p:nvGraphicFramePr>
        <p:xfrm>
          <a:off x="418011" y="50396"/>
          <a:ext cx="9520330" cy="5318441"/>
        </p:xfrm>
        <a:graphic>
          <a:graphicData uri="http://schemas.openxmlformats.org/drawingml/2006/table">
            <a:tbl>
              <a:tblPr firstRow="1" firstCol="1" bandRow="1">
                <a:tableStyleId>{5C22544A-7EE6-4342-B048-85BDC9FD1C3A}</a:tableStyleId>
              </a:tblPr>
              <a:tblGrid>
                <a:gridCol w="2961674">
                  <a:extLst>
                    <a:ext uri="{9D8B030D-6E8A-4147-A177-3AD203B41FA5}">
                      <a16:colId xmlns:a16="http://schemas.microsoft.com/office/drawing/2014/main" val="20000"/>
                    </a:ext>
                  </a:extLst>
                </a:gridCol>
                <a:gridCol w="834333">
                  <a:extLst>
                    <a:ext uri="{9D8B030D-6E8A-4147-A177-3AD203B41FA5}">
                      <a16:colId xmlns:a16="http://schemas.microsoft.com/office/drawing/2014/main" val="20001"/>
                    </a:ext>
                  </a:extLst>
                </a:gridCol>
                <a:gridCol w="1265334">
                  <a:extLst>
                    <a:ext uri="{9D8B030D-6E8A-4147-A177-3AD203B41FA5}">
                      <a16:colId xmlns:a16="http://schemas.microsoft.com/office/drawing/2014/main" val="20002"/>
                    </a:ext>
                  </a:extLst>
                </a:gridCol>
                <a:gridCol w="1871642">
                  <a:extLst>
                    <a:ext uri="{9D8B030D-6E8A-4147-A177-3AD203B41FA5}">
                      <a16:colId xmlns:a16="http://schemas.microsoft.com/office/drawing/2014/main" val="20003"/>
                    </a:ext>
                  </a:extLst>
                </a:gridCol>
                <a:gridCol w="1322013">
                  <a:extLst>
                    <a:ext uri="{9D8B030D-6E8A-4147-A177-3AD203B41FA5}">
                      <a16:colId xmlns:a16="http://schemas.microsoft.com/office/drawing/2014/main" val="20004"/>
                    </a:ext>
                  </a:extLst>
                </a:gridCol>
                <a:gridCol w="1265334">
                  <a:extLst>
                    <a:ext uri="{9D8B030D-6E8A-4147-A177-3AD203B41FA5}">
                      <a16:colId xmlns:a16="http://schemas.microsoft.com/office/drawing/2014/main" val="20005"/>
                    </a:ext>
                  </a:extLst>
                </a:gridCol>
              </a:tblGrid>
              <a:tr h="1181875">
                <a:tc gridSpan="6">
                  <a:txBody>
                    <a:bodyPr/>
                    <a:lstStyle/>
                    <a:p>
                      <a:pPr marL="0" marR="0">
                        <a:lnSpc>
                          <a:spcPct val="150000"/>
                        </a:lnSpc>
                        <a:spcBef>
                          <a:spcPts val="0"/>
                        </a:spcBef>
                        <a:spcAft>
                          <a:spcPts val="0"/>
                        </a:spcAft>
                      </a:pPr>
                      <a:r>
                        <a:rPr lang="en-US" sz="2000" dirty="0">
                          <a:effectLst/>
                        </a:rPr>
                        <a:t>Table 4. The average motive scores for 990 </a:t>
                      </a:r>
                      <a:r>
                        <a:rPr lang="en-US" sz="2000" dirty="0" smtClean="0">
                          <a:effectLst/>
                        </a:rPr>
                        <a:t>subjects when </a:t>
                      </a:r>
                      <a:r>
                        <a:rPr lang="en-US" sz="2000" dirty="0">
                          <a:effectLst/>
                        </a:rPr>
                        <a:t>buying gasoline, buying a haircut, recycling, and </a:t>
                      </a:r>
                      <a:r>
                        <a:rPr lang="en-US" sz="2000" dirty="0" smtClean="0">
                          <a:effectLst/>
                        </a:rPr>
                        <a:t> voting</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938">
                <a:tc>
                  <a:txBody>
                    <a:bodyPr/>
                    <a:lstStyle/>
                    <a:p>
                      <a:pPr marL="0" marR="0">
                        <a:lnSpc>
                          <a:spcPct val="150000"/>
                        </a:lnSpc>
                        <a:spcBef>
                          <a:spcPts val="0"/>
                        </a:spcBef>
                        <a:spcAft>
                          <a:spcPts val="0"/>
                        </a:spcAft>
                      </a:pPr>
                      <a:r>
                        <a:rPr lang="en-US" sz="2000" dirty="0">
                          <a:effectLst/>
                        </a:rPr>
                        <a:t>Motive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a:lnSpc>
                          <a:spcPct val="150000"/>
                        </a:lnSpc>
                      </a:pPr>
                      <a:endParaRPr lang="en-US" sz="2000">
                        <a:effectLst/>
                        <a:latin typeface="Calibri" panose="020F0502020204030204" pitchFamily="34" charset="0"/>
                      </a:endParaRPr>
                    </a:p>
                  </a:txBody>
                  <a:tcPr marL="36261" marR="36261" marT="0" marB="0" anchor="ctr"/>
                </a:tc>
                <a:tc>
                  <a:txBody>
                    <a:bodyPr/>
                    <a:lstStyle/>
                    <a:p>
                      <a:pPr marL="0" marR="0">
                        <a:lnSpc>
                          <a:spcPct val="150000"/>
                        </a:lnSpc>
                        <a:spcBef>
                          <a:spcPts val="0"/>
                        </a:spcBef>
                        <a:spcAft>
                          <a:spcPts val="0"/>
                        </a:spcAft>
                      </a:pPr>
                      <a:r>
                        <a:rPr lang="en-US" sz="2000">
                          <a:effectLst/>
                        </a:rPr>
                        <a:t>Mean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smtClean="0">
                          <a:effectLst/>
                        </a:rPr>
                        <a:t>Standard Error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t-statistic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p-value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1"/>
                  </a:ext>
                </a:extLst>
              </a:tr>
              <a:tr h="590938">
                <a:tc gridSpan="6">
                  <a:txBody>
                    <a:bodyPr/>
                    <a:lstStyle/>
                    <a:p>
                      <a:pPr marL="0" marR="0" algn="ctr">
                        <a:lnSpc>
                          <a:spcPct val="150000"/>
                        </a:lnSpc>
                        <a:spcBef>
                          <a:spcPts val="0"/>
                        </a:spcBef>
                        <a:spcAft>
                          <a:spcPts val="0"/>
                        </a:spcAft>
                      </a:pPr>
                      <a:r>
                        <a:rPr lang="en-US" sz="2000" dirty="0">
                          <a:effectLst/>
                        </a:rPr>
                        <a:t>                                                Recycling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90938">
                <a:tc>
                  <a:txBody>
                    <a:bodyPr/>
                    <a:lstStyle/>
                    <a:p>
                      <a:pPr marL="0" marR="0">
                        <a:lnSpc>
                          <a:spcPct val="150000"/>
                        </a:lnSpc>
                        <a:spcBef>
                          <a:spcPts val="0"/>
                        </a:spcBef>
                        <a:spcAft>
                          <a:spcPts val="0"/>
                        </a:spcAft>
                      </a:pPr>
                      <a:r>
                        <a:rPr lang="en-US" sz="2000" dirty="0">
                          <a:effectLst/>
                        </a:rPr>
                        <a:t>Own consumption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5.56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3"/>
                  </a:ext>
                </a:extLst>
              </a:tr>
              <a:tr h="590938">
                <a:tc>
                  <a:txBody>
                    <a:bodyPr/>
                    <a:lstStyle/>
                    <a:p>
                      <a:pPr marL="0" marR="0">
                        <a:lnSpc>
                          <a:spcPct val="150000"/>
                        </a:lnSpc>
                        <a:spcBef>
                          <a:spcPts val="0"/>
                        </a:spcBef>
                        <a:spcAft>
                          <a:spcPts val="0"/>
                        </a:spcAft>
                      </a:pPr>
                      <a:r>
                        <a:rPr lang="en-US" sz="2000" dirty="0">
                          <a:effectLst/>
                        </a:rPr>
                        <a:t>Good will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4"/>
                  </a:ext>
                </a:extLst>
              </a:tr>
              <a:tr h="590938">
                <a:tc>
                  <a:txBody>
                    <a:bodyPr/>
                    <a:lstStyle/>
                    <a:p>
                      <a:pPr marL="0" marR="0">
                        <a:lnSpc>
                          <a:spcPct val="150000"/>
                        </a:lnSpc>
                        <a:spcBef>
                          <a:spcPts val="0"/>
                        </a:spcBef>
                        <a:spcAft>
                          <a:spcPts val="0"/>
                        </a:spcAft>
                      </a:pPr>
                      <a:r>
                        <a:rPr lang="en-US" sz="2000" dirty="0">
                          <a:effectLst/>
                        </a:rPr>
                        <a:t>Self-respect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3.06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11.11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5"/>
                  </a:ext>
                </a:extLst>
              </a:tr>
              <a:tr h="590938">
                <a:tc>
                  <a:txBody>
                    <a:bodyPr/>
                    <a:lstStyle/>
                    <a:p>
                      <a:pPr marL="0" marR="0">
                        <a:lnSpc>
                          <a:spcPct val="150000"/>
                        </a:lnSpc>
                        <a:spcBef>
                          <a:spcPts val="0"/>
                        </a:spcBef>
                        <a:spcAft>
                          <a:spcPts val="0"/>
                        </a:spcAft>
                      </a:pPr>
                      <a:r>
                        <a:rPr lang="en-US" sz="2000" dirty="0">
                          <a:effectLst/>
                        </a:rPr>
                        <a:t>Belonging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1.79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6.15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6"/>
                  </a:ext>
                </a:extLst>
              </a:tr>
              <a:tr h="590938">
                <a:tc>
                  <a:txBody>
                    <a:bodyPr/>
                    <a:lstStyle/>
                    <a:p>
                      <a:pPr marL="0" marR="0">
                        <a:lnSpc>
                          <a:spcPct val="150000"/>
                        </a:lnSpc>
                        <a:spcBef>
                          <a:spcPts val="0"/>
                        </a:spcBef>
                        <a:spcAft>
                          <a:spcPts val="0"/>
                        </a:spcAft>
                      </a:pPr>
                      <a:r>
                        <a:rPr lang="en-US" sz="2000" dirty="0">
                          <a:effectLst/>
                        </a:rPr>
                        <a:t>Sharing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3.06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11.11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011702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73907691"/>
              </p:ext>
            </p:extLst>
          </p:nvPr>
        </p:nvGraphicFramePr>
        <p:xfrm>
          <a:off x="940526" y="50395"/>
          <a:ext cx="8997814" cy="5240061"/>
        </p:xfrm>
        <a:graphic>
          <a:graphicData uri="http://schemas.openxmlformats.org/drawingml/2006/table">
            <a:tbl>
              <a:tblPr firstRow="1" firstCol="1" bandRow="1">
                <a:tableStyleId>{5C22544A-7EE6-4342-B048-85BDC9FD1C3A}</a:tableStyleId>
              </a:tblPr>
              <a:tblGrid>
                <a:gridCol w="2216677">
                  <a:extLst>
                    <a:ext uri="{9D8B030D-6E8A-4147-A177-3AD203B41FA5}">
                      <a16:colId xmlns:a16="http://schemas.microsoft.com/office/drawing/2014/main" val="20000"/>
                    </a:ext>
                  </a:extLst>
                </a:gridCol>
                <a:gridCol w="862635">
                  <a:extLst>
                    <a:ext uri="{9D8B030D-6E8A-4147-A177-3AD203B41FA5}">
                      <a16:colId xmlns:a16="http://schemas.microsoft.com/office/drawing/2014/main" val="20001"/>
                    </a:ext>
                  </a:extLst>
                </a:gridCol>
                <a:gridCol w="1308256">
                  <a:extLst>
                    <a:ext uri="{9D8B030D-6E8A-4147-A177-3AD203B41FA5}">
                      <a16:colId xmlns:a16="http://schemas.microsoft.com/office/drawing/2014/main" val="20002"/>
                    </a:ext>
                  </a:extLst>
                </a:gridCol>
                <a:gridCol w="1935132">
                  <a:extLst>
                    <a:ext uri="{9D8B030D-6E8A-4147-A177-3AD203B41FA5}">
                      <a16:colId xmlns:a16="http://schemas.microsoft.com/office/drawing/2014/main" val="20003"/>
                    </a:ext>
                  </a:extLst>
                </a:gridCol>
                <a:gridCol w="1366858">
                  <a:extLst>
                    <a:ext uri="{9D8B030D-6E8A-4147-A177-3AD203B41FA5}">
                      <a16:colId xmlns:a16="http://schemas.microsoft.com/office/drawing/2014/main" val="20004"/>
                    </a:ext>
                  </a:extLst>
                </a:gridCol>
                <a:gridCol w="1308256">
                  <a:extLst>
                    <a:ext uri="{9D8B030D-6E8A-4147-A177-3AD203B41FA5}">
                      <a16:colId xmlns:a16="http://schemas.microsoft.com/office/drawing/2014/main" val="20005"/>
                    </a:ext>
                  </a:extLst>
                </a:gridCol>
              </a:tblGrid>
              <a:tr h="1164458">
                <a:tc gridSpan="6">
                  <a:txBody>
                    <a:bodyPr/>
                    <a:lstStyle/>
                    <a:p>
                      <a:pPr marL="0" marR="0">
                        <a:lnSpc>
                          <a:spcPct val="150000"/>
                        </a:lnSpc>
                        <a:spcBef>
                          <a:spcPts val="0"/>
                        </a:spcBef>
                        <a:spcAft>
                          <a:spcPts val="0"/>
                        </a:spcAft>
                      </a:pPr>
                      <a:r>
                        <a:rPr lang="en-US" sz="2000" dirty="0">
                          <a:effectLst/>
                        </a:rPr>
                        <a:t>Table 4. The average motive scores for 990 </a:t>
                      </a:r>
                      <a:r>
                        <a:rPr lang="en-US" sz="2000" dirty="0" smtClean="0">
                          <a:effectLst/>
                        </a:rPr>
                        <a:t>subjects when </a:t>
                      </a:r>
                      <a:r>
                        <a:rPr lang="en-US" sz="2000" dirty="0">
                          <a:effectLst/>
                        </a:rPr>
                        <a:t>buying gasoline, buying a haircut, recycling, and </a:t>
                      </a:r>
                      <a:r>
                        <a:rPr lang="en-US" sz="2000" dirty="0" smtClean="0">
                          <a:effectLst/>
                        </a:rPr>
                        <a:t> voting</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2229">
                <a:tc>
                  <a:txBody>
                    <a:bodyPr/>
                    <a:lstStyle/>
                    <a:p>
                      <a:pPr marL="0" marR="0">
                        <a:lnSpc>
                          <a:spcPct val="150000"/>
                        </a:lnSpc>
                        <a:spcBef>
                          <a:spcPts val="0"/>
                        </a:spcBef>
                        <a:spcAft>
                          <a:spcPts val="0"/>
                        </a:spcAft>
                      </a:pPr>
                      <a:r>
                        <a:rPr lang="en-US" sz="2000" dirty="0">
                          <a:effectLst/>
                        </a:rPr>
                        <a:t>Motive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a:lnSpc>
                          <a:spcPct val="150000"/>
                        </a:lnSpc>
                      </a:pPr>
                      <a:endParaRPr lang="en-US" sz="2000">
                        <a:effectLst/>
                        <a:latin typeface="Calibri" panose="020F0502020204030204" pitchFamily="34" charset="0"/>
                      </a:endParaRPr>
                    </a:p>
                  </a:txBody>
                  <a:tcPr marL="36261" marR="36261" marT="0" marB="0" anchor="ctr"/>
                </a:tc>
                <a:tc>
                  <a:txBody>
                    <a:bodyPr/>
                    <a:lstStyle/>
                    <a:p>
                      <a:pPr marL="0" marR="0">
                        <a:lnSpc>
                          <a:spcPct val="150000"/>
                        </a:lnSpc>
                        <a:spcBef>
                          <a:spcPts val="0"/>
                        </a:spcBef>
                        <a:spcAft>
                          <a:spcPts val="0"/>
                        </a:spcAft>
                      </a:pPr>
                      <a:r>
                        <a:rPr lang="en-US" sz="2000">
                          <a:effectLst/>
                        </a:rPr>
                        <a:t>Mean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smtClean="0">
                          <a:effectLst/>
                        </a:rPr>
                        <a:t>Standard Error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t-statistic</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p-value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1"/>
                  </a:ext>
                </a:extLst>
              </a:tr>
              <a:tr h="582229">
                <a:tc gridSpan="6">
                  <a:txBody>
                    <a:bodyPr/>
                    <a:lstStyle/>
                    <a:p>
                      <a:pPr marL="0" marR="0" algn="ctr">
                        <a:lnSpc>
                          <a:spcPct val="150000"/>
                        </a:lnSpc>
                        <a:spcBef>
                          <a:spcPts val="0"/>
                        </a:spcBef>
                        <a:spcAft>
                          <a:spcPts val="0"/>
                        </a:spcAft>
                      </a:pPr>
                      <a:r>
                        <a:rPr lang="en-US" sz="2000" dirty="0">
                          <a:effectLst/>
                        </a:rPr>
                        <a:t>                                              Voting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2229">
                <a:tc>
                  <a:txBody>
                    <a:bodyPr/>
                    <a:lstStyle/>
                    <a:p>
                      <a:pPr marL="0" marR="0">
                        <a:lnSpc>
                          <a:spcPct val="150000"/>
                        </a:lnSpc>
                        <a:spcBef>
                          <a:spcPts val="0"/>
                        </a:spcBef>
                        <a:spcAft>
                          <a:spcPts val="0"/>
                        </a:spcAft>
                      </a:pPr>
                      <a:r>
                        <a:rPr lang="en-US" sz="2000" dirty="0">
                          <a:effectLst/>
                        </a:rPr>
                        <a:t>Own consumption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2.32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5.6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3"/>
                  </a:ext>
                </a:extLst>
              </a:tr>
              <a:tr h="582229">
                <a:tc>
                  <a:txBody>
                    <a:bodyPr/>
                    <a:lstStyle/>
                    <a:p>
                      <a:pPr marL="0" marR="0">
                        <a:lnSpc>
                          <a:spcPct val="150000"/>
                        </a:lnSpc>
                        <a:spcBef>
                          <a:spcPts val="0"/>
                        </a:spcBef>
                        <a:spcAft>
                          <a:spcPts val="0"/>
                        </a:spcAft>
                      </a:pPr>
                      <a:r>
                        <a:rPr lang="en-US" sz="2000" dirty="0">
                          <a:effectLst/>
                        </a:rPr>
                        <a:t>Good will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b"/>
                </a:tc>
                <a:extLst>
                  <a:ext uri="{0D108BD9-81ED-4DB2-BD59-A6C34878D82A}">
                    <a16:rowId xmlns:a16="http://schemas.microsoft.com/office/drawing/2014/main" val="10004"/>
                  </a:ext>
                </a:extLst>
              </a:tr>
              <a:tr h="582229">
                <a:tc>
                  <a:txBody>
                    <a:bodyPr/>
                    <a:lstStyle/>
                    <a:p>
                      <a:pPr marL="0" marR="0">
                        <a:lnSpc>
                          <a:spcPct val="150000"/>
                        </a:lnSpc>
                        <a:spcBef>
                          <a:spcPts val="0"/>
                        </a:spcBef>
                        <a:spcAft>
                          <a:spcPts val="0"/>
                        </a:spcAft>
                      </a:pPr>
                      <a:r>
                        <a:rPr lang="en-US" sz="2000" dirty="0">
                          <a:effectLst/>
                        </a:rPr>
                        <a:t>Self-respect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2.74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8.39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5"/>
                  </a:ext>
                </a:extLst>
              </a:tr>
              <a:tr h="582229">
                <a:tc>
                  <a:txBody>
                    <a:bodyPr/>
                    <a:lstStyle/>
                    <a:p>
                      <a:pPr marL="0" marR="0">
                        <a:lnSpc>
                          <a:spcPct val="150000"/>
                        </a:lnSpc>
                        <a:spcBef>
                          <a:spcPts val="0"/>
                        </a:spcBef>
                        <a:spcAft>
                          <a:spcPts val="0"/>
                        </a:spcAft>
                      </a:pPr>
                      <a:r>
                        <a:rPr lang="en-US" sz="2000">
                          <a:effectLst/>
                        </a:rPr>
                        <a:t>Belonging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2.53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7.11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6"/>
                  </a:ext>
                </a:extLst>
              </a:tr>
              <a:tr h="582229">
                <a:tc>
                  <a:txBody>
                    <a:bodyPr/>
                    <a:lstStyle/>
                    <a:p>
                      <a:pPr marL="0" marR="0">
                        <a:lnSpc>
                          <a:spcPct val="150000"/>
                        </a:lnSpc>
                        <a:spcBef>
                          <a:spcPts val="0"/>
                        </a:spcBef>
                        <a:spcAft>
                          <a:spcPts val="0"/>
                        </a:spcAft>
                      </a:pPr>
                      <a:r>
                        <a:rPr lang="en-US" sz="2000" dirty="0">
                          <a:effectLst/>
                        </a:rPr>
                        <a:t>Sharing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3.48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12.64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tc>
                  <a:txBody>
                    <a:bodyPr/>
                    <a:lstStyle/>
                    <a:p>
                      <a:pPr marL="0" marR="0">
                        <a:lnSpc>
                          <a:spcPct val="150000"/>
                        </a:lnSpc>
                        <a:spcBef>
                          <a:spcPts val="0"/>
                        </a:spcBef>
                        <a:spcAft>
                          <a:spcPts val="0"/>
                        </a:spcAft>
                      </a:pPr>
                      <a:r>
                        <a:rPr lang="en-US" sz="2000" dirty="0">
                          <a:effectLst/>
                        </a:rPr>
                        <a:t>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36261" marR="36261"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627742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empirical results varying type of goods in exchanges</a:t>
            </a:r>
            <a:endParaRPr lang="en-US" dirty="0"/>
          </a:p>
        </p:txBody>
      </p:sp>
      <p:sp>
        <p:nvSpPr>
          <p:cNvPr id="3" name="Content Placeholder 2"/>
          <p:cNvSpPr>
            <a:spLocks noGrp="1"/>
          </p:cNvSpPr>
          <p:nvPr>
            <p:ph idx="1"/>
          </p:nvPr>
        </p:nvSpPr>
        <p:spPr/>
        <p:txBody>
          <a:bodyPr>
            <a:normAutofit/>
          </a:bodyPr>
          <a:lstStyle/>
          <a:p>
            <a:r>
              <a:rPr lang="en-US" dirty="0" smtClean="0"/>
              <a:t>Own consumption motive dominates when exchanging commodities (gasoline)</a:t>
            </a:r>
          </a:p>
          <a:p>
            <a:r>
              <a:rPr lang="en-US" dirty="0" smtClean="0"/>
              <a:t>Own consumption and social capital motives are both important when exchanging commodities for a mixed good (haircut).</a:t>
            </a:r>
          </a:p>
          <a:p>
            <a:r>
              <a:rPr lang="en-US" dirty="0" smtClean="0"/>
              <a:t>Social capital motives dominate when exchanging commodities for relational goods (recycling and voting).  </a:t>
            </a:r>
          </a:p>
        </p:txBody>
      </p:sp>
    </p:spTree>
    <p:extLst>
      <p:ext uri="{BB962C8B-B14F-4D97-AF65-F5344CB8AC3E}">
        <p14:creationId xmlns:p14="http://schemas.microsoft.com/office/powerpoint/2010/main" val="3571202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 motives change depending on one relationship with his/her exchange partner?</a:t>
            </a:r>
            <a:endParaRPr lang="en-US" dirty="0"/>
          </a:p>
        </p:txBody>
      </p:sp>
      <p:sp>
        <p:nvSpPr>
          <p:cNvPr id="3" name="Content Placeholder 2"/>
          <p:cNvSpPr>
            <a:spLocks noGrp="1"/>
          </p:cNvSpPr>
          <p:nvPr>
            <p:ph idx="1"/>
          </p:nvPr>
        </p:nvSpPr>
        <p:spPr/>
        <p:txBody>
          <a:bodyPr/>
          <a:lstStyle/>
          <a:p>
            <a:r>
              <a:rPr lang="en-US" dirty="0" smtClean="0"/>
              <a:t>With someone you dislike?</a:t>
            </a:r>
          </a:p>
          <a:p>
            <a:r>
              <a:rPr lang="en-US" dirty="0" smtClean="0"/>
              <a:t>With a stranger?</a:t>
            </a:r>
          </a:p>
          <a:p>
            <a:r>
              <a:rPr lang="en-US" dirty="0" smtClean="0"/>
              <a:t>With a friend?</a:t>
            </a:r>
          </a:p>
          <a:p>
            <a:r>
              <a:rPr lang="en-US" dirty="0" smtClean="0"/>
              <a:t>With a family member?</a:t>
            </a:r>
            <a:endParaRPr lang="en-US" dirty="0"/>
          </a:p>
        </p:txBody>
      </p:sp>
    </p:spTree>
    <p:extLst>
      <p:ext uri="{BB962C8B-B14F-4D97-AF65-F5344CB8AC3E}">
        <p14:creationId xmlns:p14="http://schemas.microsoft.com/office/powerpoint/2010/main" val="2254124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230825614"/>
              </p:ext>
            </p:extLst>
          </p:nvPr>
        </p:nvGraphicFramePr>
        <p:xfrm>
          <a:off x="802890" y="256468"/>
          <a:ext cx="10749773" cy="11137901"/>
        </p:xfrm>
        <a:graphic>
          <a:graphicData uri="http://schemas.openxmlformats.org/drawingml/2006/table">
            <a:tbl>
              <a:tblPr firstRow="1" firstCol="1" bandRow="1"/>
              <a:tblGrid>
                <a:gridCol w="3344143">
                  <a:extLst>
                    <a:ext uri="{9D8B030D-6E8A-4147-A177-3AD203B41FA5}">
                      <a16:colId xmlns:a16="http://schemas.microsoft.com/office/drawing/2014/main" val="20000"/>
                    </a:ext>
                  </a:extLst>
                </a:gridCol>
                <a:gridCol w="942076">
                  <a:extLst>
                    <a:ext uri="{9D8B030D-6E8A-4147-A177-3AD203B41FA5}">
                      <a16:colId xmlns:a16="http://schemas.microsoft.com/office/drawing/2014/main" val="20001"/>
                    </a:ext>
                  </a:extLst>
                </a:gridCol>
                <a:gridCol w="1428740">
                  <a:extLst>
                    <a:ext uri="{9D8B030D-6E8A-4147-A177-3AD203B41FA5}">
                      <a16:colId xmlns:a16="http://schemas.microsoft.com/office/drawing/2014/main" val="20002"/>
                    </a:ext>
                  </a:extLst>
                </a:gridCol>
                <a:gridCol w="2113341">
                  <a:extLst>
                    <a:ext uri="{9D8B030D-6E8A-4147-A177-3AD203B41FA5}">
                      <a16:colId xmlns:a16="http://schemas.microsoft.com/office/drawing/2014/main" val="20003"/>
                    </a:ext>
                  </a:extLst>
                </a:gridCol>
                <a:gridCol w="1492733">
                  <a:extLst>
                    <a:ext uri="{9D8B030D-6E8A-4147-A177-3AD203B41FA5}">
                      <a16:colId xmlns:a16="http://schemas.microsoft.com/office/drawing/2014/main" val="20004"/>
                    </a:ext>
                  </a:extLst>
                </a:gridCol>
                <a:gridCol w="1428740">
                  <a:extLst>
                    <a:ext uri="{9D8B030D-6E8A-4147-A177-3AD203B41FA5}">
                      <a16:colId xmlns:a16="http://schemas.microsoft.com/office/drawing/2014/main" val="20005"/>
                    </a:ext>
                  </a:extLst>
                </a:gridCol>
              </a:tblGrid>
              <a:tr h="800009">
                <a:tc gridSpan="6">
                  <a:txBody>
                    <a:bodyPr/>
                    <a:lstStyle/>
                    <a:p>
                      <a:pPr marL="0" marR="0">
                        <a:lnSpc>
                          <a:spcPct val="150000"/>
                        </a:lnSpc>
                        <a:spcBef>
                          <a:spcPts val="0"/>
                        </a:spcBef>
                        <a:spcAft>
                          <a:spcPts val="0"/>
                        </a:spcAft>
                      </a:pPr>
                      <a:r>
                        <a:rPr lang="en-US" sz="1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Tle</a:t>
                      </a:r>
                      <a:r>
                        <a:rPr lang="en-US" sz="1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1. The average motive scores for 52 subjects when asked about the relative importance of motives when selling their used car with a market value of $3,000 to a nasty neighbor, a stranger, a friend, and an impoverished family member.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0006">
                <a:tc>
                  <a:txBody>
                    <a:bodyPr/>
                    <a:lstStyle/>
                    <a:p>
                      <a:pPr marL="0" marR="0">
                        <a:lnSpc>
                          <a:spcPct val="15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Motive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endParaRPr lang="en-US" sz="1800">
                        <a:effectLst/>
                        <a:latin typeface="Calibri" panose="020F0502020204030204" pitchFamily="34"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003">
                <a:tc gridSpan="6">
                  <a:txBody>
                    <a:bodyPr/>
                    <a:lstStyle/>
                    <a:p>
                      <a:pPr marL="0" marR="0" algn="ctr">
                        <a:lnSpc>
                          <a:spcPct val="150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Nasty neighbor (average min. sell. price $3,213; range $2,200-$5,000)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Own consumption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3"/>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Good will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b">
                    <a:lnL>
                      <a:noFill/>
                    </a:lnL>
                    <a:lnR>
                      <a:noFill/>
                    </a:lnR>
                    <a:lnT>
                      <a:noFill/>
                    </a:lnT>
                    <a:lnB>
                      <a:noFill/>
                    </a:lnB>
                  </a:tcPr>
                </a:tc>
                <a:extLst>
                  <a:ext uri="{0D108BD9-81ED-4DB2-BD59-A6C34878D82A}">
                    <a16:rowId xmlns:a16="http://schemas.microsoft.com/office/drawing/2014/main" val="10004"/>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Self-respect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5"/>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Belonging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b">
                    <a:lnL>
                      <a:noFill/>
                    </a:lnL>
                    <a:lnR>
                      <a:noFill/>
                    </a:lnR>
                    <a:lnT>
                      <a:noFill/>
                    </a:lnT>
                    <a:lnB>
                      <a:noFill/>
                    </a:lnB>
                  </a:tcPr>
                </a:tc>
                <a:extLst>
                  <a:ext uri="{0D108BD9-81ED-4DB2-BD59-A6C34878D82A}">
                    <a16:rowId xmlns:a16="http://schemas.microsoft.com/office/drawing/2014/main" val="10006"/>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00003">
                <a:tc gridSpan="6">
                  <a:txBody>
                    <a:bodyPr/>
                    <a:lstStyle/>
                    <a:p>
                      <a:pPr marL="0" marR="0" algn="ctr">
                        <a:lnSpc>
                          <a:spcPct val="150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Stranger (average min. sell price $2,860; range $2,500-$4,000)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Own consumption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9"/>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Good will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b">
                    <a:lnL>
                      <a:noFill/>
                    </a:lnL>
                    <a:lnR>
                      <a:noFill/>
                    </a:lnR>
                    <a:lnT>
                      <a:noFill/>
                    </a:lnT>
                    <a:lnB>
                      <a:noFill/>
                    </a:lnB>
                  </a:tcPr>
                </a:tc>
                <a:extLst>
                  <a:ext uri="{0D108BD9-81ED-4DB2-BD59-A6C34878D82A}">
                    <a16:rowId xmlns:a16="http://schemas.microsoft.com/office/drawing/2014/main" val="10010"/>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Self-respect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1"/>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Belonging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b">
                    <a:lnL>
                      <a:noFill/>
                    </a:lnL>
                    <a:lnR>
                      <a:noFill/>
                    </a:lnR>
                    <a:lnT>
                      <a:noFill/>
                    </a:lnT>
                    <a:lnB>
                      <a:noFill/>
                    </a:lnB>
                  </a:tcPr>
                </a:tc>
                <a:extLst>
                  <a:ext uri="{0D108BD9-81ED-4DB2-BD59-A6C34878D82A}">
                    <a16:rowId xmlns:a16="http://schemas.microsoft.com/office/drawing/2014/main" val="10012"/>
                  </a:ext>
                </a:extLst>
              </a:tr>
              <a:tr h="200003">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00003">
                <a:tc gridSpan="6">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5"/>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6"/>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7"/>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8"/>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00003">
                <a:tc gridSpan="6">
                  <a:txBody>
                    <a:bodyPr/>
                    <a:lstStyle/>
                    <a:p>
                      <a:pPr marL="0" marR="0" algn="ctr">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0"/>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21"/>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b">
                    <a:lnL>
                      <a:noFill/>
                    </a:lnL>
                    <a:lnR>
                      <a:noFill/>
                    </a:lnR>
                    <a:lnT>
                      <a:noFill/>
                    </a:lnT>
                    <a:lnB>
                      <a:noFill/>
                    </a:lnB>
                  </a:tcPr>
                </a:tc>
                <a:extLst>
                  <a:ext uri="{0D108BD9-81ED-4DB2-BD59-A6C34878D82A}">
                    <a16:rowId xmlns:a16="http://schemas.microsoft.com/office/drawing/2014/main" val="10022"/>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23"/>
                  </a:ext>
                </a:extLst>
              </a:tr>
              <a:tr h="243890">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24"/>
                  </a:ext>
                </a:extLst>
              </a:tr>
              <a:tr h="200003">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bl>
          </a:graphicData>
        </a:graphic>
      </p:graphicFrame>
      <p:sp>
        <p:nvSpPr>
          <p:cNvPr id="10" name="Rectangle 3"/>
          <p:cNvSpPr>
            <a:spLocks noChangeArrowheads="1"/>
          </p:cNvSpPr>
          <p:nvPr/>
        </p:nvSpPr>
        <p:spPr bwMode="auto">
          <a:xfrm>
            <a:off x="4922837" y="1660752"/>
            <a:ext cx="34443006" cy="65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118205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312935262"/>
              </p:ext>
            </p:extLst>
          </p:nvPr>
        </p:nvGraphicFramePr>
        <p:xfrm>
          <a:off x="802890" y="146431"/>
          <a:ext cx="10933998" cy="6995160"/>
        </p:xfrm>
        <a:graphic>
          <a:graphicData uri="http://schemas.openxmlformats.org/drawingml/2006/table">
            <a:tbl>
              <a:tblPr firstRow="1" firstCol="1" bandRow="1"/>
              <a:tblGrid>
                <a:gridCol w="3401453">
                  <a:extLst>
                    <a:ext uri="{9D8B030D-6E8A-4147-A177-3AD203B41FA5}">
                      <a16:colId xmlns:a16="http://schemas.microsoft.com/office/drawing/2014/main" val="20000"/>
                    </a:ext>
                  </a:extLst>
                </a:gridCol>
                <a:gridCol w="958221">
                  <a:extLst>
                    <a:ext uri="{9D8B030D-6E8A-4147-A177-3AD203B41FA5}">
                      <a16:colId xmlns:a16="http://schemas.microsoft.com/office/drawing/2014/main" val="20001"/>
                    </a:ext>
                  </a:extLst>
                </a:gridCol>
                <a:gridCol w="1453225">
                  <a:extLst>
                    <a:ext uri="{9D8B030D-6E8A-4147-A177-3AD203B41FA5}">
                      <a16:colId xmlns:a16="http://schemas.microsoft.com/office/drawing/2014/main" val="20002"/>
                    </a:ext>
                  </a:extLst>
                </a:gridCol>
                <a:gridCol w="2149559">
                  <a:extLst>
                    <a:ext uri="{9D8B030D-6E8A-4147-A177-3AD203B41FA5}">
                      <a16:colId xmlns:a16="http://schemas.microsoft.com/office/drawing/2014/main" val="20003"/>
                    </a:ext>
                  </a:extLst>
                </a:gridCol>
                <a:gridCol w="1518315">
                  <a:extLst>
                    <a:ext uri="{9D8B030D-6E8A-4147-A177-3AD203B41FA5}">
                      <a16:colId xmlns:a16="http://schemas.microsoft.com/office/drawing/2014/main" val="20004"/>
                    </a:ext>
                  </a:extLst>
                </a:gridCol>
                <a:gridCol w="1453225">
                  <a:extLst>
                    <a:ext uri="{9D8B030D-6E8A-4147-A177-3AD203B41FA5}">
                      <a16:colId xmlns:a16="http://schemas.microsoft.com/office/drawing/2014/main" val="20005"/>
                    </a:ext>
                  </a:extLst>
                </a:gridCol>
              </a:tblGrid>
              <a:tr h="1161185">
                <a:tc gridSpan="6">
                  <a:txBody>
                    <a:bodyPr/>
                    <a:lstStyle/>
                    <a:p>
                      <a:pPr marL="0" marR="0">
                        <a:lnSpc>
                          <a:spcPct val="150000"/>
                        </a:lnSpc>
                        <a:spcBef>
                          <a:spcPts val="0"/>
                        </a:spcBef>
                        <a:spcAft>
                          <a:spcPts val="0"/>
                        </a:spcAft>
                      </a:pPr>
                      <a:r>
                        <a:rPr lang="en-US" sz="1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average motive scores for 52 subjects when asked about the relative importance of motives when selling their used car with a market value of $3,000 to a nasty neighbor, a stranger, a friend, and an impoverished family member.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74123">
                <a:tc>
                  <a:txBody>
                    <a:bodyPr/>
                    <a:lstStyle/>
                    <a:p>
                      <a:pPr marL="0" marR="0">
                        <a:lnSpc>
                          <a:spcPct val="15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Motive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endParaRPr lang="en-US" sz="1800">
                        <a:effectLst/>
                        <a:latin typeface="Calibri" panose="020F0502020204030204" pitchFamily="34"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Standard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Error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t-statistic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p-value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7062">
                <a:tc gridSpan="6">
                  <a:txBody>
                    <a:bodyPr/>
                    <a:lstStyle/>
                    <a:p>
                      <a:pPr marL="0" marR="0" algn="ctr">
                        <a:lnSpc>
                          <a:spcPct val="150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Friend (average min. sell price $2,347; range $1,000-$3,000)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Own consumption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3"/>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Good will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4"/>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Self-respect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5"/>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Belonging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6"/>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7062">
                <a:tc gridSpan="6">
                  <a:txBody>
                    <a:bodyPr/>
                    <a:lstStyle/>
                    <a:p>
                      <a:pPr marL="0" marR="0" algn="ctr">
                        <a:lnSpc>
                          <a:spcPct val="150000"/>
                        </a:lnSpc>
                        <a:spcBef>
                          <a:spcPts val="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Poor family member( average min. sell price $1,605; range $0-$3,000)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Own consumption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09"/>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Good will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b">
                    <a:lnL>
                      <a:noFill/>
                    </a:lnL>
                    <a:lnR>
                      <a:noFill/>
                    </a:lnR>
                    <a:lnT>
                      <a:noFill/>
                    </a:lnT>
                    <a:lnB>
                      <a:noFill/>
                    </a:lnB>
                  </a:tcPr>
                </a:tc>
                <a:extLst>
                  <a:ext uri="{0D108BD9-81ED-4DB2-BD59-A6C34878D82A}">
                    <a16:rowId xmlns:a16="http://schemas.microsoft.com/office/drawing/2014/main" val="10010"/>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Self-respect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1"/>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Belonging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tc>
                  <a:txBody>
                    <a:bodyPr/>
                    <a:lstStyle/>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a:noFill/>
                    </a:lnB>
                  </a:tcPr>
                </a:tc>
                <a:extLst>
                  <a:ext uri="{0D108BD9-81ED-4DB2-BD59-A6C34878D82A}">
                    <a16:rowId xmlns:a16="http://schemas.microsoft.com/office/drawing/2014/main" val="10012"/>
                  </a:ext>
                </a:extLst>
              </a:tr>
              <a:tr h="387062">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091" marR="35091"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10" name="Rectangle 3"/>
          <p:cNvSpPr>
            <a:spLocks noChangeArrowheads="1"/>
          </p:cNvSpPr>
          <p:nvPr/>
        </p:nvSpPr>
        <p:spPr bwMode="auto">
          <a:xfrm>
            <a:off x="4922837" y="1660752"/>
            <a:ext cx="34443006" cy="65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986544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3537752"/>
              </p:ext>
            </p:extLst>
          </p:nvPr>
        </p:nvGraphicFramePr>
        <p:xfrm>
          <a:off x="970155" y="747134"/>
          <a:ext cx="7214839" cy="4761566"/>
        </p:xfrm>
        <a:graphic>
          <a:graphicData uri="http://schemas.openxmlformats.org/drawingml/2006/table">
            <a:tbl>
              <a:tblPr/>
              <a:tblGrid>
                <a:gridCol w="2582153">
                  <a:extLst>
                    <a:ext uri="{9D8B030D-6E8A-4147-A177-3AD203B41FA5}">
                      <a16:colId xmlns:a16="http://schemas.microsoft.com/office/drawing/2014/main" val="20000"/>
                    </a:ext>
                  </a:extLst>
                </a:gridCol>
                <a:gridCol w="1291076">
                  <a:extLst>
                    <a:ext uri="{9D8B030D-6E8A-4147-A177-3AD203B41FA5}">
                      <a16:colId xmlns:a16="http://schemas.microsoft.com/office/drawing/2014/main" val="20001"/>
                    </a:ext>
                  </a:extLst>
                </a:gridCol>
                <a:gridCol w="1215131">
                  <a:extLst>
                    <a:ext uri="{9D8B030D-6E8A-4147-A177-3AD203B41FA5}">
                      <a16:colId xmlns:a16="http://schemas.microsoft.com/office/drawing/2014/main" val="20002"/>
                    </a:ext>
                  </a:extLst>
                </a:gridCol>
                <a:gridCol w="1215131">
                  <a:extLst>
                    <a:ext uri="{9D8B030D-6E8A-4147-A177-3AD203B41FA5}">
                      <a16:colId xmlns:a16="http://schemas.microsoft.com/office/drawing/2014/main" val="20003"/>
                    </a:ext>
                  </a:extLst>
                </a:gridCol>
                <a:gridCol w="911348">
                  <a:extLst>
                    <a:ext uri="{9D8B030D-6E8A-4147-A177-3AD203B41FA5}">
                      <a16:colId xmlns:a16="http://schemas.microsoft.com/office/drawing/2014/main" val="20004"/>
                    </a:ext>
                  </a:extLst>
                </a:gridCol>
              </a:tblGrid>
              <a:tr h="1782967">
                <a:tc gridSpan="5">
                  <a:txBody>
                    <a:bodyPr/>
                    <a:lstStyle/>
                    <a:p>
                      <a:pPr algn="l" fontAlgn="b"/>
                      <a:r>
                        <a:rPr lang="en-US" sz="2000" b="1" i="0" u="none" strike="noStrike" dirty="0">
                          <a:solidFill>
                            <a:srgbClr val="000000"/>
                          </a:solidFill>
                          <a:effectLst/>
                          <a:latin typeface="Calibri" panose="020F0502020204030204" pitchFamily="34" charset="0"/>
                        </a:rPr>
                        <a:t>Table.</a:t>
                      </a:r>
                      <a:r>
                        <a:rPr lang="en-US" sz="2000" b="0" i="0" u="none" strike="noStrike" dirty="0">
                          <a:solidFill>
                            <a:srgbClr val="000000"/>
                          </a:solidFill>
                          <a:effectLst/>
                          <a:latin typeface="Calibri" panose="020F0502020204030204" pitchFamily="34" charset="0"/>
                        </a:rPr>
                        <a:t> The average motive scores for 52 subjects when asked about the relative importance of motives when selling their used car with a market value of $3,000 to a nasty neighbor, a stranger, a friend, and an impoverished family member.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1473">
                <a:tc>
                  <a:txBody>
                    <a:bodyPr/>
                    <a:lstStyle/>
                    <a:p>
                      <a:pPr algn="l" fontAlgn="b"/>
                      <a:r>
                        <a:rPr lang="en-US" sz="2000" b="1" i="0" u="none" strike="noStrike" dirty="0">
                          <a:solidFill>
                            <a:srgbClr val="000000"/>
                          </a:solidFill>
                          <a:effectLst/>
                          <a:latin typeface="Calibri" panose="020F0502020204030204" pitchFamily="34" charset="0"/>
                        </a:rPr>
                        <a:t>Relationship</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Mean</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SE</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t</a:t>
                      </a:r>
                      <a:r>
                        <a:rPr lang="en-US" sz="2000" b="1" i="0" u="none" strike="noStrike" baseline="30000">
                          <a:solidFill>
                            <a:srgbClr val="000000"/>
                          </a:solidFill>
                          <a:effectLst/>
                          <a:latin typeface="Calibri" panose="020F0502020204030204" pitchFamily="34" charset="0"/>
                        </a:rPr>
                        <a:t>1</a:t>
                      </a:r>
                      <a:endParaRPr lang="en-US" sz="2000" b="1"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p</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9521">
                <a:tc>
                  <a:txBody>
                    <a:bodyPr/>
                    <a:lstStyle/>
                    <a:p>
                      <a:pPr algn="l" fontAlgn="b"/>
                      <a:r>
                        <a:rPr lang="en-US" sz="2000" b="0" i="0" u="none" strike="noStrike" dirty="0">
                          <a:solidFill>
                            <a:srgbClr val="000000"/>
                          </a:solidFill>
                          <a:effectLst/>
                          <a:latin typeface="Calibri" panose="020F0502020204030204" pitchFamily="34" charset="0"/>
                        </a:rPr>
                        <a:t>Nasty Neighbor</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2000" b="0" i="0" u="none" strike="noStrike">
                          <a:solidFill>
                            <a:srgbClr val="000000"/>
                          </a:solidFill>
                          <a:effectLst/>
                          <a:latin typeface="Arial" panose="020B0604020202020204" pitchFamily="34" charset="0"/>
                        </a:rPr>
                        <a:t> $3,212.50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77.538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2.741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sz="2000" b="0" i="0" u="none" strike="noStrike">
                          <a:solidFill>
                            <a:srgbClr val="000000"/>
                          </a:solidFill>
                          <a:effectLst/>
                          <a:latin typeface="Arial" panose="020B0604020202020204" pitchFamily="34" charset="0"/>
                        </a:rPr>
                        <a:t>0.008*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2"/>
                  </a:ext>
                </a:extLst>
              </a:tr>
              <a:tr h="419521">
                <a:tc>
                  <a:txBody>
                    <a:bodyPr/>
                    <a:lstStyle/>
                    <a:p>
                      <a:pPr algn="l" fontAlgn="b"/>
                      <a:r>
                        <a:rPr lang="en-US" sz="2000" b="0" i="0" u="none" strike="noStrike" dirty="0">
                          <a:solidFill>
                            <a:srgbClr val="000000"/>
                          </a:solidFill>
                          <a:effectLst/>
                          <a:latin typeface="Calibri" panose="020F0502020204030204" pitchFamily="34" charset="0"/>
                        </a:rPr>
                        <a:t>Stranger</a:t>
                      </a:r>
                    </a:p>
                  </a:txBody>
                  <a:tcPr marL="9525" marR="9525" marT="9525" marB="0" anchor="b">
                    <a:lnL>
                      <a:noFill/>
                    </a:lnL>
                    <a:lnR>
                      <a:noFill/>
                    </a:lnR>
                    <a:lnT>
                      <a:noFill/>
                    </a:lnT>
                    <a:lnB>
                      <a:noFill/>
                    </a:lnB>
                  </a:tcPr>
                </a:tc>
                <a:tc>
                  <a:txBody>
                    <a:bodyPr/>
                    <a:lstStyle/>
                    <a:p>
                      <a:pPr algn="ctr" fontAlgn="ctr"/>
                      <a:r>
                        <a:rPr lang="en-US" sz="2000" b="0" i="0" u="none" strike="noStrike">
                          <a:solidFill>
                            <a:srgbClr val="000000"/>
                          </a:solidFill>
                          <a:effectLst/>
                          <a:latin typeface="Arial" panose="020B0604020202020204" pitchFamily="34" charset="0"/>
                        </a:rPr>
                        <a:t> $2,859.62 </a:t>
                      </a:r>
                    </a:p>
                  </a:txBody>
                  <a:tcPr marL="9525" marR="9525" marT="9525" marB="0" anchor="ctr">
                    <a:lnL>
                      <a:noFill/>
                    </a:lnL>
                    <a:lnR>
                      <a:noFill/>
                    </a:lnR>
                    <a:lnT>
                      <a:noFill/>
                    </a:lnT>
                    <a:lnB>
                      <a:noFill/>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35.25</a:t>
                      </a:r>
                    </a:p>
                  </a:txBody>
                  <a:tcPr marL="9525" marR="9525" marT="9525" marB="0" anchor="ctr">
                    <a:lnL>
                      <a:noFill/>
                    </a:lnL>
                    <a:lnR>
                      <a:noFill/>
                    </a:lnR>
                    <a:lnT>
                      <a:noFill/>
                    </a:lnT>
                    <a:lnB>
                      <a:noFill/>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-3.983</a:t>
                      </a:r>
                    </a:p>
                  </a:txBody>
                  <a:tcPr marL="9525" marR="9525" marT="9525" marB="0" anchor="ctr">
                    <a:lnL>
                      <a:noFill/>
                    </a:lnL>
                    <a:lnR>
                      <a:noFill/>
                    </a:lnR>
                    <a:lnT>
                      <a:noFill/>
                    </a:lnT>
                    <a:lnB>
                      <a:noFill/>
                    </a:lnB>
                    <a:solidFill>
                      <a:srgbClr val="FFFFFF"/>
                    </a:solidFill>
                  </a:tcPr>
                </a:tc>
                <a:tc>
                  <a:txBody>
                    <a:bodyPr/>
                    <a:lstStyle/>
                    <a:p>
                      <a:pPr algn="l" fontAlgn="ctr"/>
                      <a:r>
                        <a:rPr lang="en-US" sz="2000" b="0" i="0" u="none" strike="noStrike">
                          <a:solidFill>
                            <a:srgbClr val="000000"/>
                          </a:solidFill>
                          <a:effectLst/>
                          <a:latin typeface="Arial" panose="020B0604020202020204" pitchFamily="34" charset="0"/>
                        </a:rPr>
                        <a:t>0.000**</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0003"/>
                  </a:ext>
                </a:extLst>
              </a:tr>
              <a:tr h="419521">
                <a:tc>
                  <a:txBody>
                    <a:bodyPr/>
                    <a:lstStyle/>
                    <a:p>
                      <a:pPr algn="l" fontAlgn="b"/>
                      <a:r>
                        <a:rPr lang="en-US" sz="2000" b="0" i="0" u="none" strike="noStrike" dirty="0">
                          <a:solidFill>
                            <a:srgbClr val="000000"/>
                          </a:solidFill>
                          <a:effectLst/>
                          <a:latin typeface="Calibri" panose="020F0502020204030204" pitchFamily="34" charset="0"/>
                        </a:rPr>
                        <a:t>Friend</a:t>
                      </a:r>
                    </a:p>
                  </a:txBody>
                  <a:tcPr marL="9525" marR="9525" marT="9525" marB="0" anchor="b">
                    <a:lnL>
                      <a:noFill/>
                    </a:lnL>
                    <a:lnR>
                      <a:noFill/>
                    </a:lnR>
                    <a:lnT>
                      <a:noFill/>
                    </a:lnT>
                    <a:lnB>
                      <a:noFill/>
                    </a:lnB>
                  </a:tcPr>
                </a:tc>
                <a:tc>
                  <a:txBody>
                    <a:bodyPr/>
                    <a:lstStyle/>
                    <a:p>
                      <a:pPr algn="ctr" fontAlgn="ctr"/>
                      <a:r>
                        <a:rPr lang="en-US" sz="2000" b="0" i="0" u="none" strike="noStrike" dirty="0">
                          <a:solidFill>
                            <a:srgbClr val="000000"/>
                          </a:solidFill>
                          <a:effectLst/>
                          <a:latin typeface="Arial" panose="020B0604020202020204" pitchFamily="34" charset="0"/>
                        </a:rPr>
                        <a:t> $2,347.12 </a:t>
                      </a:r>
                    </a:p>
                  </a:txBody>
                  <a:tcPr marL="9525" marR="9525" marT="9525" marB="0" anchor="ctr">
                    <a:lnL>
                      <a:noFill/>
                    </a:lnL>
                    <a:lnR>
                      <a:noFill/>
                    </a:lnR>
                    <a:lnT>
                      <a:noFill/>
                    </a:lnT>
                    <a:lnB>
                      <a:noFill/>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63.019</a:t>
                      </a:r>
                    </a:p>
                  </a:txBody>
                  <a:tcPr marL="9525" marR="9525" marT="9525" marB="0" anchor="ctr">
                    <a:lnL>
                      <a:noFill/>
                    </a:lnL>
                    <a:lnR>
                      <a:noFill/>
                    </a:lnR>
                    <a:lnT>
                      <a:noFill/>
                    </a:lnT>
                    <a:lnB>
                      <a:noFill/>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-10.36</a:t>
                      </a:r>
                    </a:p>
                  </a:txBody>
                  <a:tcPr marL="9525" marR="9525" marT="9525" marB="0" anchor="ctr">
                    <a:lnL>
                      <a:noFill/>
                    </a:lnL>
                    <a:lnR>
                      <a:noFill/>
                    </a:lnR>
                    <a:lnT>
                      <a:noFill/>
                    </a:lnT>
                    <a:lnB>
                      <a:noFill/>
                    </a:lnB>
                    <a:solidFill>
                      <a:srgbClr val="FFFFFF"/>
                    </a:solidFill>
                  </a:tcPr>
                </a:tc>
                <a:tc>
                  <a:txBody>
                    <a:bodyPr/>
                    <a:lstStyle/>
                    <a:p>
                      <a:pPr algn="l" fontAlgn="ctr"/>
                      <a:r>
                        <a:rPr lang="en-US" sz="2000" b="0" i="0" u="none" strike="noStrike">
                          <a:solidFill>
                            <a:srgbClr val="000000"/>
                          </a:solidFill>
                          <a:effectLst/>
                          <a:latin typeface="Arial" panose="020B0604020202020204" pitchFamily="34" charset="0"/>
                        </a:rPr>
                        <a:t>0.000**</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0004"/>
                  </a:ext>
                </a:extLst>
              </a:tr>
              <a:tr h="419521">
                <a:tc>
                  <a:txBody>
                    <a:bodyPr/>
                    <a:lstStyle/>
                    <a:p>
                      <a:pPr algn="l" fontAlgn="b"/>
                      <a:r>
                        <a:rPr lang="en-US" sz="2000" b="0" i="0" u="none" strike="noStrike" dirty="0">
                          <a:solidFill>
                            <a:srgbClr val="000000"/>
                          </a:solidFill>
                          <a:effectLst/>
                          <a:latin typeface="Calibri" panose="020F0502020204030204" pitchFamily="34" charset="0"/>
                        </a:rPr>
                        <a:t>Poor family member</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2000" b="0" i="0" u="none" strike="noStrike" dirty="0">
                          <a:solidFill>
                            <a:srgbClr val="000000"/>
                          </a:solidFill>
                          <a:effectLst/>
                          <a:latin typeface="Arial" panose="020B0604020202020204" pitchFamily="34" charset="0"/>
                        </a:rPr>
                        <a:t> $1,604.83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dirty="0">
                          <a:solidFill>
                            <a:srgbClr val="000000"/>
                          </a:solidFill>
                          <a:effectLst/>
                          <a:latin typeface="Arial" panose="020B0604020202020204" pitchFamily="34" charset="0"/>
                        </a:rPr>
                        <a:t>122.933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000000"/>
                          </a:solidFill>
                          <a:effectLst/>
                          <a:latin typeface="Arial" panose="020B0604020202020204" pitchFamily="34" charset="0"/>
                        </a:rPr>
                        <a:t>-11.349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2000" b="0" i="0" u="none" strike="noStrike">
                          <a:solidFill>
                            <a:srgbClr val="000000"/>
                          </a:solidFill>
                          <a:effectLst/>
                          <a:latin typeface="Arial" panose="020B0604020202020204" pitchFamily="34" charset="0"/>
                        </a:rPr>
                        <a:t>0.000**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19521">
                <a:tc gridSpan="2">
                  <a:txBody>
                    <a:bodyPr/>
                    <a:lstStyle/>
                    <a:p>
                      <a:pPr algn="l" fontAlgn="b"/>
                      <a:r>
                        <a:rPr lang="en-US" sz="2000" b="0" i="0" u="none" strike="noStrike" dirty="0">
                          <a:solidFill>
                            <a:srgbClr val="000000"/>
                          </a:solidFill>
                          <a:effectLst/>
                          <a:latin typeface="Calibri" panose="020F0502020204030204" pitchFamily="34" charset="0"/>
                        </a:rPr>
                        <a:t>Note 1: testing for </a:t>
                      </a:r>
                      <a:r>
                        <a:rPr lang="el-GR" sz="2000" b="0" i="0" u="none" strike="noStrike" dirty="0">
                          <a:solidFill>
                            <a:srgbClr val="000000"/>
                          </a:solidFill>
                          <a:effectLst/>
                          <a:latin typeface="Calibri" panose="020F0502020204030204" pitchFamily="34" charset="0"/>
                        </a:rPr>
                        <a:t>μ-$3000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419521">
                <a:tc>
                  <a:txBody>
                    <a:bodyPr/>
                    <a:lstStyle/>
                    <a:p>
                      <a:pPr algn="l" fontAlgn="b"/>
                      <a:r>
                        <a:rPr lang="en-US" sz="2000" b="0" i="0" u="none" strike="noStrike" dirty="0">
                          <a:solidFill>
                            <a:srgbClr val="000000"/>
                          </a:solidFill>
                          <a:effectLst/>
                          <a:latin typeface="Calibri" panose="020F0502020204030204" pitchFamily="34" charset="0"/>
                        </a:rPr>
                        <a:t>* p&lt;.01, ** p&lt;.001</a:t>
                      </a: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9104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
            </a:r>
            <a:r>
              <a:rPr lang="en-US" dirty="0" smtClean="0"/>
              <a:t>Social Science Push back (began earlier but became popular in 1980s--)</a:t>
            </a:r>
            <a:endParaRPr lang="en-US" dirty="0"/>
          </a:p>
        </p:txBody>
      </p:sp>
      <p:sp>
        <p:nvSpPr>
          <p:cNvPr id="3" name="Content Placeholder 2"/>
          <p:cNvSpPr>
            <a:spLocks noGrp="1"/>
          </p:cNvSpPr>
          <p:nvPr>
            <p:ph idx="1"/>
          </p:nvPr>
        </p:nvSpPr>
        <p:spPr>
          <a:xfrm>
            <a:off x="838200" y="1825624"/>
            <a:ext cx="10515600" cy="4914809"/>
          </a:xfrm>
        </p:spPr>
        <p:txBody>
          <a:bodyPr>
            <a:normAutofit/>
          </a:bodyPr>
          <a:lstStyle/>
          <a:p>
            <a:r>
              <a:rPr lang="en-US" dirty="0" smtClean="0"/>
              <a:t>Assumptions are unrealistic.</a:t>
            </a:r>
          </a:p>
          <a:p>
            <a:r>
              <a:rPr lang="en-US" dirty="0" smtClean="0"/>
              <a:t>Evidence of predictably irrational behavior “Misbehaving” experiments.</a:t>
            </a:r>
          </a:p>
          <a:p>
            <a:endParaRPr lang="en-US" dirty="0"/>
          </a:p>
          <a:p>
            <a:pPr marL="0" indent="0">
              <a:buNone/>
            </a:pPr>
            <a:endParaRPr lang="en-US" dirty="0" smtClean="0"/>
          </a:p>
        </p:txBody>
      </p:sp>
    </p:spTree>
    <p:extLst>
      <p:ext uri="{BB962C8B-B14F-4D97-AF65-F5344CB8AC3E}">
        <p14:creationId xmlns:p14="http://schemas.microsoft.com/office/powerpoint/2010/main" val="9933861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motives and exchanges of commodities with varying levels of social capital</a:t>
            </a:r>
            <a:endParaRPr lang="en-US" dirty="0"/>
          </a:p>
        </p:txBody>
      </p:sp>
      <p:sp>
        <p:nvSpPr>
          <p:cNvPr id="3" name="Content Placeholder 2"/>
          <p:cNvSpPr>
            <a:spLocks noGrp="1"/>
          </p:cNvSpPr>
          <p:nvPr>
            <p:ph idx="1"/>
          </p:nvPr>
        </p:nvSpPr>
        <p:spPr/>
        <p:txBody>
          <a:bodyPr/>
          <a:lstStyle/>
          <a:p>
            <a:r>
              <a:rPr lang="en-US" dirty="0"/>
              <a:t>Own consumption motives dominate when exchanging commodities with someone you don’t like or a stranger.</a:t>
            </a:r>
          </a:p>
          <a:p>
            <a:r>
              <a:rPr lang="en-US" dirty="0"/>
              <a:t>Social capital motives dominate when exchanging commodities with a friend or family member.</a:t>
            </a:r>
          </a:p>
          <a:p>
            <a:r>
              <a:rPr lang="en-US" dirty="0"/>
              <a:t> When exchanging commodities with a stranger, results are consistent with the standard economic model</a:t>
            </a:r>
          </a:p>
          <a:p>
            <a:endParaRPr lang="en-US" dirty="0"/>
          </a:p>
        </p:txBody>
      </p:sp>
    </p:spTree>
    <p:extLst>
      <p:ext uri="{BB962C8B-B14F-4D97-AF65-F5344CB8AC3E}">
        <p14:creationId xmlns:p14="http://schemas.microsoft.com/office/powerpoint/2010/main" val="26108860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concerns?</a:t>
            </a:r>
            <a:endParaRPr lang="en-US" dirty="0"/>
          </a:p>
        </p:txBody>
      </p:sp>
      <p:sp>
        <p:nvSpPr>
          <p:cNvPr id="3" name="Content Placeholder 2"/>
          <p:cNvSpPr>
            <a:spLocks noGrp="1"/>
          </p:cNvSpPr>
          <p:nvPr>
            <p:ph idx="1"/>
          </p:nvPr>
        </p:nvSpPr>
        <p:spPr/>
        <p:txBody>
          <a:bodyPr/>
          <a:lstStyle/>
          <a:p>
            <a:r>
              <a:rPr lang="en-US" dirty="0" smtClean="0"/>
              <a:t>Self-declared motives—are they stable?</a:t>
            </a:r>
          </a:p>
          <a:p>
            <a:r>
              <a:rPr lang="en-US" dirty="0" smtClean="0"/>
              <a:t>Are survey questions consistent with motives?</a:t>
            </a:r>
          </a:p>
          <a:p>
            <a:r>
              <a:rPr lang="en-US" dirty="0" smtClean="0"/>
              <a:t>Could these results be obtained from a hedonic model where relationships is a pairwise characteristic?</a:t>
            </a:r>
          </a:p>
          <a:p>
            <a:r>
              <a:rPr lang="en-US" dirty="0" smtClean="0"/>
              <a:t>Are there fixed effect?</a:t>
            </a:r>
          </a:p>
          <a:p>
            <a:r>
              <a:rPr lang="en-US" dirty="0" smtClean="0"/>
              <a:t>Do characteristics of survey respondents matter (age, income, gender, ethnicity)</a:t>
            </a:r>
          </a:p>
          <a:p>
            <a:r>
              <a:rPr lang="en-US" dirty="0" smtClean="0"/>
              <a:t>Endogeneity?  </a:t>
            </a:r>
            <a:endParaRPr lang="en-US" dirty="0"/>
          </a:p>
        </p:txBody>
      </p:sp>
    </p:spTree>
    <p:extLst>
      <p:ext uri="{BB962C8B-B14F-4D97-AF65-F5344CB8AC3E}">
        <p14:creationId xmlns:p14="http://schemas.microsoft.com/office/powerpoint/2010/main" val="230996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smtClean="0">
                <a:latin typeface="inherit"/>
              </a:rPr>
              <a:t>Therefore—what?</a:t>
            </a:r>
            <a:endParaRPr lang="x-none" noProof="0" dirty="0">
              <a:latin typeface="inherit"/>
            </a:endParaRPr>
          </a:p>
        </p:txBody>
      </p:sp>
      <p:pic>
        <p:nvPicPr>
          <p:cNvPr id="4" name="Content Placeholder 3"/>
          <p:cNvPicPr>
            <a:picLocks noGrp="1" noChangeAspect="1"/>
          </p:cNvPicPr>
          <p:nvPr>
            <p:ph idx="1"/>
          </p:nvPr>
        </p:nvPicPr>
        <p:blipFill>
          <a:blip r:embed="rId2" cstate="print"/>
          <a:stretch>
            <a:fillRect/>
          </a:stretch>
        </p:blipFill>
        <p:spPr>
          <a:xfrm>
            <a:off x="3389967" y="1852951"/>
            <a:ext cx="3445886" cy="2284772"/>
          </a:xfrm>
          <a:prstGeom prst="rect">
            <a:avLst/>
          </a:prstGeom>
        </p:spPr>
      </p:pic>
    </p:spTree>
    <p:extLst>
      <p:ext uri="{BB962C8B-B14F-4D97-AF65-F5344CB8AC3E}">
        <p14:creationId xmlns:p14="http://schemas.microsoft.com/office/powerpoint/2010/main" val="23648173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noProof="0" dirty="0" smtClean="0">
                <a:latin typeface="inherit"/>
              </a:rPr>
              <a:t>Mixed exchanges may produce a more balanced distribution of commodities</a:t>
            </a:r>
            <a:endParaRPr lang="x-none" noProof="0" dirty="0">
              <a:latin typeface="inherit"/>
            </a:endParaRPr>
          </a:p>
        </p:txBody>
      </p:sp>
      <p:sp>
        <p:nvSpPr>
          <p:cNvPr id="3" name="Content Placeholder 2"/>
          <p:cNvSpPr>
            <a:spLocks noGrp="1"/>
          </p:cNvSpPr>
          <p:nvPr>
            <p:ph sz="half" idx="1"/>
          </p:nvPr>
        </p:nvSpPr>
        <p:spPr>
          <a:xfrm>
            <a:off x="1989993" y="2226469"/>
            <a:ext cx="4048858" cy="3263504"/>
          </a:xfrm>
        </p:spPr>
        <p:txBody>
          <a:bodyPr>
            <a:normAutofit/>
          </a:bodyPr>
          <a:lstStyle/>
          <a:p>
            <a:pPr marL="342900" lvl="1" indent="0">
              <a:buNone/>
            </a:pPr>
            <a:r>
              <a:rPr lang="en-US" noProof="0" dirty="0" smtClean="0">
                <a:latin typeface="inherit"/>
              </a:rPr>
              <a:t>Mixed exchanges permit those rich in commodities to exchange with those whose only goods are relational and improve both parties to the exchange (infants, elderly, disadvantaged)</a:t>
            </a:r>
            <a:endParaRPr lang="x-none" noProof="0" dirty="0" smtClean="0">
              <a:latin typeface="inherit"/>
            </a:endParaRPr>
          </a:p>
          <a:p>
            <a:pPr lvl="1"/>
            <a:endParaRPr lang="x-none" noProof="0" dirty="0">
              <a:latin typeface="inherit"/>
            </a:endParaRPr>
          </a:p>
        </p:txBody>
      </p:sp>
      <p:pic>
        <p:nvPicPr>
          <p:cNvPr id="6" name="Content Placeholder 5"/>
          <p:cNvPicPr>
            <a:picLocks noGrp="1" noChangeAspect="1"/>
          </p:cNvPicPr>
          <p:nvPr>
            <p:ph sz="half" idx="2"/>
          </p:nvPr>
        </p:nvPicPr>
        <p:blipFill>
          <a:blip r:embed="rId2" cstate="print"/>
          <a:stretch>
            <a:fillRect/>
          </a:stretch>
        </p:blipFill>
        <p:spPr>
          <a:xfrm>
            <a:off x="7049691" y="2993781"/>
            <a:ext cx="2519122" cy="1478802"/>
          </a:xfrm>
          <a:prstGeom prst="rect">
            <a:avLst/>
          </a:prstGeom>
        </p:spPr>
      </p:pic>
      <p:pic>
        <p:nvPicPr>
          <p:cNvPr id="4" name="Picture 3"/>
          <p:cNvPicPr>
            <a:picLocks noChangeAspect="1"/>
          </p:cNvPicPr>
          <p:nvPr/>
        </p:nvPicPr>
        <p:blipFill rotWithShape="1">
          <a:blip r:embed="rId3" cstate="print"/>
          <a:srcRect l="28910" r="16982" b="8487"/>
          <a:stretch/>
        </p:blipFill>
        <p:spPr>
          <a:xfrm>
            <a:off x="6153151" y="2292416"/>
            <a:ext cx="1793631" cy="2275189"/>
          </a:xfrm>
          <a:prstGeom prst="rect">
            <a:avLst/>
          </a:prstGeom>
        </p:spPr>
      </p:pic>
    </p:spTree>
    <p:extLst>
      <p:ext uri="{BB962C8B-B14F-4D97-AF65-F5344CB8AC3E}">
        <p14:creationId xmlns:p14="http://schemas.microsoft.com/office/powerpoint/2010/main" val="23922705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94863"/>
            <a:ext cx="7886700" cy="1686841"/>
          </a:xfrm>
        </p:spPr>
        <p:txBody>
          <a:bodyPr>
            <a:noAutofit/>
          </a:bodyPr>
          <a:lstStyle/>
          <a:p>
            <a:r>
              <a:rPr lang="en-US" sz="2400" dirty="0">
                <a:latin typeface="inherit"/>
              </a:rPr>
              <a:t>Mixed exchanges create a forum for persons to exchange their relational goods for commodities.  Examples of persons engaged in such exchanges include poets, authors, actors, athletes, artists, musicians, lecturers, teachers.  Because these can participate in mixed exchanges—they can survive in a commodity exchange world..</a:t>
            </a:r>
            <a:r>
              <a:rPr lang="x-none" sz="2400" dirty="0">
                <a:latin typeface="inherit"/>
              </a:rPr>
              <a:t/>
            </a:r>
            <a:br>
              <a:rPr lang="x-none" sz="2400" dirty="0">
                <a:latin typeface="inherit"/>
              </a:rPr>
            </a:br>
            <a:r>
              <a:rPr lang="x-none" sz="2400" dirty="0">
                <a:latin typeface="inherit"/>
              </a:rPr>
              <a:t/>
            </a:r>
            <a:br>
              <a:rPr lang="x-none" sz="2400" dirty="0">
                <a:latin typeface="inherit"/>
              </a:rPr>
            </a:br>
            <a:endParaRPr lang="x-none" sz="2400" dirty="0">
              <a:latin typeface="inherit"/>
            </a:endParaRPr>
          </a:p>
        </p:txBody>
      </p:sp>
      <p:pic>
        <p:nvPicPr>
          <p:cNvPr id="4" name="Content Placeholder 3"/>
          <p:cNvPicPr>
            <a:picLocks noGrp="1" noChangeAspect="1"/>
          </p:cNvPicPr>
          <p:nvPr>
            <p:ph idx="1"/>
          </p:nvPr>
        </p:nvPicPr>
        <p:blipFill>
          <a:blip r:embed="rId2" cstate="print"/>
          <a:stretch>
            <a:fillRect/>
          </a:stretch>
        </p:blipFill>
        <p:spPr>
          <a:xfrm>
            <a:off x="4322885" y="3052076"/>
            <a:ext cx="1517453" cy="1517453"/>
          </a:xfrm>
          <a:prstGeom prst="rect">
            <a:avLst/>
          </a:prstGeom>
        </p:spPr>
      </p:pic>
      <p:pic>
        <p:nvPicPr>
          <p:cNvPr id="6" name="Picture 5"/>
          <p:cNvPicPr>
            <a:picLocks noChangeAspect="1"/>
          </p:cNvPicPr>
          <p:nvPr/>
        </p:nvPicPr>
        <p:blipFill>
          <a:blip r:embed="rId3" cstate="print"/>
          <a:stretch>
            <a:fillRect/>
          </a:stretch>
        </p:blipFill>
        <p:spPr>
          <a:xfrm>
            <a:off x="7351264" y="3052076"/>
            <a:ext cx="1957388" cy="1314450"/>
          </a:xfrm>
          <a:prstGeom prst="rect">
            <a:avLst/>
          </a:prstGeom>
        </p:spPr>
      </p:pic>
      <p:pic>
        <p:nvPicPr>
          <p:cNvPr id="3" name="Picture 2"/>
          <p:cNvPicPr>
            <a:picLocks noChangeAspect="1"/>
          </p:cNvPicPr>
          <p:nvPr/>
        </p:nvPicPr>
        <p:blipFill>
          <a:blip r:embed="rId4"/>
          <a:stretch>
            <a:fillRect/>
          </a:stretch>
        </p:blipFill>
        <p:spPr>
          <a:xfrm>
            <a:off x="5938328" y="4614862"/>
            <a:ext cx="1850231" cy="1385888"/>
          </a:xfrm>
          <a:prstGeom prst="rect">
            <a:avLst/>
          </a:prstGeom>
        </p:spPr>
      </p:pic>
      <p:pic>
        <p:nvPicPr>
          <p:cNvPr id="9" name="Picture 8"/>
          <p:cNvPicPr>
            <a:picLocks noChangeAspect="1"/>
          </p:cNvPicPr>
          <p:nvPr/>
        </p:nvPicPr>
        <p:blipFill>
          <a:blip r:embed="rId5"/>
          <a:stretch>
            <a:fillRect/>
          </a:stretch>
        </p:blipFill>
        <p:spPr>
          <a:xfrm>
            <a:off x="2358355" y="4569529"/>
            <a:ext cx="1964531" cy="1307306"/>
          </a:xfrm>
          <a:prstGeom prst="rect">
            <a:avLst/>
          </a:prstGeom>
        </p:spPr>
      </p:pic>
    </p:spTree>
    <p:extLst>
      <p:ext uri="{BB962C8B-B14F-4D97-AF65-F5344CB8AC3E}">
        <p14:creationId xmlns:p14="http://schemas.microsoft.com/office/powerpoint/2010/main" val="122238992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1" y="406919"/>
            <a:ext cx="10202092" cy="1368577"/>
          </a:xfrm>
        </p:spPr>
        <p:txBody>
          <a:bodyPr>
            <a:normAutofit fontScale="90000"/>
          </a:bodyPr>
          <a:lstStyle/>
          <a:p>
            <a:r>
              <a:rPr lang="es-ES" dirty="0" smtClean="0">
                <a:latin typeface="inherit"/>
              </a:rPr>
              <a:t>Relational good rewards provide incentives to do things we would never otherwise do</a:t>
            </a:r>
            <a:r>
              <a:rPr lang="es-ES" dirty="0">
                <a:latin typeface="inherit"/>
              </a:rPr>
              <a:t/>
            </a:r>
            <a:br>
              <a:rPr lang="es-ES" dirty="0">
                <a:latin typeface="inherit"/>
              </a:rPr>
            </a:br>
            <a:endParaRPr lang="x-none" noProof="0" dirty="0">
              <a:latin typeface="inherit"/>
            </a:endParaRPr>
          </a:p>
        </p:txBody>
      </p:sp>
      <p:sp>
        <p:nvSpPr>
          <p:cNvPr id="5" name="Content Placeholder 4"/>
          <p:cNvSpPr>
            <a:spLocks noGrp="1"/>
          </p:cNvSpPr>
          <p:nvPr>
            <p:ph sz="half" idx="1"/>
          </p:nvPr>
        </p:nvSpPr>
        <p:spPr>
          <a:xfrm>
            <a:off x="901336" y="2226469"/>
            <a:ext cx="5118463" cy="3950494"/>
          </a:xfrm>
        </p:spPr>
        <p:txBody>
          <a:bodyPr/>
          <a:lstStyle/>
          <a:p>
            <a:endParaRPr lang="x-none" noProof="0" dirty="0">
              <a:latin typeface="inherit"/>
            </a:endParaRPr>
          </a:p>
        </p:txBody>
      </p:sp>
      <p:pic>
        <p:nvPicPr>
          <p:cNvPr id="7" name="Content Placeholder 6"/>
          <p:cNvPicPr>
            <a:picLocks noGrp="1" noChangeAspect="1"/>
          </p:cNvPicPr>
          <p:nvPr>
            <p:ph sz="half" idx="2"/>
          </p:nvPr>
        </p:nvPicPr>
        <p:blipFill>
          <a:blip r:embed="rId2" cstate="print"/>
          <a:stretch>
            <a:fillRect/>
          </a:stretch>
        </p:blipFill>
        <p:spPr>
          <a:xfrm>
            <a:off x="7508422" y="2226469"/>
            <a:ext cx="1971675" cy="1307306"/>
          </a:xfrm>
          <a:prstGeom prst="rect">
            <a:avLst/>
          </a:prstGeom>
        </p:spPr>
      </p:pic>
      <p:pic>
        <p:nvPicPr>
          <p:cNvPr id="10" name="Picture 9"/>
          <p:cNvPicPr>
            <a:picLocks noChangeAspect="1"/>
          </p:cNvPicPr>
          <p:nvPr/>
        </p:nvPicPr>
        <p:blipFill>
          <a:blip r:embed="rId3" cstate="print"/>
          <a:stretch>
            <a:fillRect/>
          </a:stretch>
        </p:blipFill>
        <p:spPr>
          <a:xfrm>
            <a:off x="7529853" y="4322244"/>
            <a:ext cx="1950244" cy="1321594"/>
          </a:xfrm>
          <a:prstGeom prst="rect">
            <a:avLst/>
          </a:prstGeom>
        </p:spPr>
      </p:pic>
      <p:pic>
        <p:nvPicPr>
          <p:cNvPr id="11" name="Picture 10"/>
          <p:cNvPicPr>
            <a:picLocks noChangeAspect="1"/>
          </p:cNvPicPr>
          <p:nvPr/>
        </p:nvPicPr>
        <p:blipFill>
          <a:blip r:embed="rId4" cstate="print"/>
          <a:stretch>
            <a:fillRect/>
          </a:stretch>
        </p:blipFill>
        <p:spPr>
          <a:xfrm>
            <a:off x="2652713" y="3221557"/>
            <a:ext cx="2271713" cy="1135856"/>
          </a:xfrm>
          <a:prstGeom prst="rect">
            <a:avLst/>
          </a:prstGeom>
        </p:spPr>
      </p:pic>
      <p:pic>
        <p:nvPicPr>
          <p:cNvPr id="3" name="Picture 2"/>
          <p:cNvPicPr>
            <a:picLocks noChangeAspect="1"/>
          </p:cNvPicPr>
          <p:nvPr/>
        </p:nvPicPr>
        <p:blipFill>
          <a:blip r:embed="rId5" cstate="print"/>
          <a:stretch>
            <a:fillRect/>
          </a:stretch>
        </p:blipFill>
        <p:spPr>
          <a:xfrm>
            <a:off x="5113736" y="3223752"/>
            <a:ext cx="1964531" cy="1307306"/>
          </a:xfrm>
          <a:prstGeom prst="rect">
            <a:avLst/>
          </a:prstGeom>
        </p:spPr>
      </p:pic>
      <p:pic>
        <p:nvPicPr>
          <p:cNvPr id="4" name="Picture 3"/>
          <p:cNvPicPr>
            <a:picLocks noChangeAspect="1"/>
          </p:cNvPicPr>
          <p:nvPr/>
        </p:nvPicPr>
        <p:blipFill>
          <a:blip r:embed="rId6" cstate="print"/>
          <a:stretch>
            <a:fillRect/>
          </a:stretch>
        </p:blipFill>
        <p:spPr>
          <a:xfrm>
            <a:off x="3470673" y="4240090"/>
            <a:ext cx="3286125" cy="1485900"/>
          </a:xfrm>
          <a:prstGeom prst="rect">
            <a:avLst/>
          </a:prstGeom>
        </p:spPr>
      </p:pic>
    </p:spTree>
    <p:extLst>
      <p:ext uri="{BB962C8B-B14F-4D97-AF65-F5344CB8AC3E}">
        <p14:creationId xmlns:p14="http://schemas.microsoft.com/office/powerpoint/2010/main" val="10099602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39" y="600890"/>
            <a:ext cx="9771017" cy="2305749"/>
          </a:xfrm>
        </p:spPr>
        <p:txBody>
          <a:bodyPr>
            <a:noAutofit/>
          </a:bodyPr>
          <a:lstStyle/>
          <a:p>
            <a:r>
              <a:rPr lang="en-US" sz="2400" dirty="0" smtClean="0">
                <a:latin typeface="inherit"/>
              </a:rPr>
              <a:t>We internalize the condition of decommodified goods and act to preserve them.  Relational </a:t>
            </a:r>
            <a:r>
              <a:rPr lang="en-US" sz="2400" dirty="0">
                <a:latin typeface="inherit"/>
              </a:rPr>
              <a:t>good rewards (costs) motivate us to “not” engage in some commodity exchanges even though there is a profit to be made.  As a result, within social capital rich networks, common properties are not exploited, investments are made in public goods, </a:t>
            </a:r>
            <a:endParaRPr lang="x-none" sz="2400" dirty="0">
              <a:latin typeface="inherit"/>
            </a:endParaRPr>
          </a:p>
        </p:txBody>
      </p:sp>
      <p:sp>
        <p:nvSpPr>
          <p:cNvPr id="5" name="Rectangle 4"/>
          <p:cNvSpPr/>
          <p:nvPr/>
        </p:nvSpPr>
        <p:spPr>
          <a:xfrm>
            <a:off x="3555023" y="2845738"/>
            <a:ext cx="4572000" cy="300082"/>
          </a:xfrm>
          <a:prstGeom prst="rect">
            <a:avLst/>
          </a:prstGeom>
        </p:spPr>
        <p:txBody>
          <a:bodyPr>
            <a:spAutoFit/>
          </a:bodyPr>
          <a:lstStyle/>
          <a:p>
            <a:r>
              <a:rPr lang="es-ES" sz="1350" dirty="0"/>
              <a:t>. </a:t>
            </a:r>
          </a:p>
        </p:txBody>
      </p:sp>
      <p:pic>
        <p:nvPicPr>
          <p:cNvPr id="6" name="Content Placeholder 5"/>
          <p:cNvPicPr>
            <a:picLocks noGrp="1" noChangeAspect="1"/>
          </p:cNvPicPr>
          <p:nvPr>
            <p:ph idx="1"/>
          </p:nvPr>
        </p:nvPicPr>
        <p:blipFill>
          <a:blip r:embed="rId2" cstate="print"/>
          <a:stretch>
            <a:fillRect/>
          </a:stretch>
        </p:blipFill>
        <p:spPr>
          <a:xfrm>
            <a:off x="2153652" y="3786755"/>
            <a:ext cx="2802743" cy="1875290"/>
          </a:xfrm>
          <a:prstGeom prst="rect">
            <a:avLst/>
          </a:prstGeom>
        </p:spPr>
      </p:pic>
      <p:sp>
        <p:nvSpPr>
          <p:cNvPr id="8" name="AutoShape 4" descr="data:image/jpeg;base64,/9j/4AAQSkZJRgABAQAAAQABAAD/2wCEAAkGBxQTEhUUExQWFhUXGB4bGBgYGR8dHRwcHxwaGh0iGh4cICgiIB8lHxwaIjEhJSktLi4uGh8zODMsNygtLisBCgoKDg0OGxAQGy4kICQsLCwvNCwsLCwsNCwsLDQsLCwvLDQsLDQvLCwsLCwsLCwsLCwsLCwsLCwsLCwsLCwsLP/AABEIALgBEwMBIgACEQEDEQH/xAAcAAACAgMBAQAAAAAAAAAAAAAFBgQHAAIDAQj/xABCEAABAwIEAwUECQIFBAIDAAABAgMRACEEBRIxBkFREyJhcYEykaGxBxQjQlLB0eHwYnIzgpKi8RUkssIWczRTY//EABkBAAMBAQEAAAAAAAAAAAAAAAECAwQABf/EACsRAAICAgIBBAAHAAMBAAAAAAABAhEDIRIxQRMiUWEEMnGBkaHwM0JSFf/aAAwDAQACEQMRAD8AHYxtDJCGRqeJiVXUSfE0PzXME4QRPaPc1kWTPJtPLz3PhtU7iVRwrjSwJIVKFRIiIKSPI2P6UC4wzTGPLDamkpQkhQKBMxcGYkeXzrPxd7NrlrQcuypKXVgvrE6dBWRae6CQmQJv4UPxeYLKVKShbhCimVqCiCACe4IEAEXIO9GcsxX1lJeda0YhAKZMgFKgNh0MHxEG/XTgFbbbuIYe2dUChR5EiCPCYTB8KTXY7sEcOYBzF/bYg9zWG20E2UZAk/0gmIG5n194nxqnHlYVmUttCVafCxKup8OVMGJbZwyVYXEK7NMqU2onTqCiVWP4kk8r7GkvKHEYPHFTbycS2tJCiZBuQYUTztvsfCmUu2hWukMeAyoJYw2HBVOLV2jir3QBqv8A5B8ak5gnSy5imxMFTaCR7KUHQYtaSDtyiiDWYBZa7E6OzM6VtkwnZQQsSEggkXkRy2rtiXEMJLMBWFdWSud067lSTyF5iOtKsqsd43QtY7tWGEqKj2jmmTPNWw9JiiudYMs4N6EiUbq+8e7JUfOT5VMcaSttWFfSlaW0gIcB/wARF9JkGQtMQfGCDeiCsUh7DOMlzSdBQSpEmNpMe0b72ouT0ClRxzPLVO4NP1cSnsk6NJ3EA+8/Og+NykOKaVH2KVd+JsOQPTkCD41F4IzTFYd9TKJfwwVdZQRoBN43tuQDBsae+IkBKkqCi2FRKkmDpNjPWN78gaFyWgKnsXmMuS2tbheaMwGpMBCedtgeUjl5mtvtlNpRhklSlKSlx5KDpgm6ipUSkA2A6dTXTO8zx+FEsNMvIF+0Crj+5EW85PpS4/m+ZPkB93sQQZToIG0iIJJ6R8KWLfdjSd6SCamkB/s0KSqJQVQNSVkx3udwFD+Con1B5v6xYl3T9lPMR93xmfhUHAOMBkBTeMbcUUrWpCGLqG0yoGB0P7U25PxQ24NGKQo8g4N+cSkGQf7SadzaAkmLX0a4Q/We0fUrWptSUA/dUSOt9UAj1NFs0yZ5C34gKWj7FZ63lI6E287dKLZxgFJnQyy7zSe+lafHUhQkjyqZkS8Q5h1KxDSFIkhHeIUQLGQRy67/ADpVJ3Z1VoXvo8wX2DjWK7jupSlyYISf+PSKj5U80+pIw7oWMP3UqKSAZBTMEC5EkHaiWJzB/XpAbWybfaolaATCgVJUJgc7W51mG4ewyAlohaGkrC9TayFBUaQSbkpgkRNpO9Fz5L7OUXF/RjOQ6QUKWSkr7RJjvIXIVfqmR7rVOU0mNDoCYuFjYnlB6/GjGFwCFJ0IxPaGZSHCnVERbSBbxio2JwBQNK5vvzSb2iR061ncpotHgwWrLWyOzfT2iDdKkxqEc4HTqKinLgzZvENuJ3CFLCVj0Jv6gGjYKUgIWAABCVdPPpHWhfEDKHE6H2gon2XU2UD8vyPSmXuXYHaZD/6m2jUFKKNc6goC9okHY25gzaujfZKKVJdSpQMiVdQRz86CtcEBaEy/qSqNYSkD3f1DqRRXKckwrC1BDeqfxGTA306hbxHlVEtaYje9ohcQfWVYdxvDnvkmChYmCqTebGJEzz5VIy3gVbeFbbfcLg1a3EpUSm6TYKBB3gkjeK3XwphVupdhwIB76EqKQodB+EzFkkc9rGnNhKG2wGkjsgLAcudvXreqRfJdk5KpWJy8hb7MsIC2kT7TRk+OrUCT5zNRk8DISNTC0LPj7XvM02vPAd9NwTBG0yYgeNDc4dSBqbUUL6EG/mImlunTHq9oUe0cwy4dbWEHdRB0jzUJFHGXdQBbI1G8j+bUGx/Fa1KSh1JRG5B5+fj6VNSAYKLavvAQCeih49ReunE7GyS7mA2XBPhcGhjypPd/asQ/EgJhSfbJG3p16fOo7wKEhQkIV15cvdSQi4O4jZlHJHjNWehfWK9qa01qAVpBnnFZVvXRh/8Anrwe/SA7qbCIlZV3fOTA95FQ+K3eyShSLLTBT4xeCOhqEUdkrUftXz7LabhPn1PjsPjUNxSkua1jtHz7LabhJ5ExuR7hS7dbNelY4YvFhL7IO6gQof5Sb+oFLuOcDmKS2gXUIPhzk+Qk1rggpKitw63iDCZnQDvJ2nl099cGcR2KlK1BGoQpcSqOiBsB4m/yrlHegylrYfcZQ/i0JIDjTfeUFeyIBjfxj4141hGfrilobbCW0EkhIACuVhaTf3GhwxSg2Qn7JsmSpftKtuBYnz26VHwuKW4C0wIbnvLI59SfvK/pHhsKatC2rC2UPlb78GG9In+6bfDVW+aYhJwyRPJQHkFED4RUXQptHZpUG2fvKXZazzPUEx6WrgpkO+xKki0nutgDl1V6etSkk32Ui2kTOE16wXNIAukf1QO8fIG09Sa2wErxq1ASENK1dIUpIAPW9/TwrMDJltn7RUALXYJT0E7JA5Jv613xGBS02Ww4AFHU4rms7WHIAbdN7yadPi2JKPJUd8mxBBfQI0EJUqIgKuN+fdj/AE0Z4hxJVh0JPNmVGR0F/fSYxjCpScMwkd426dSpZ6AXJPTyphz7HKQhLKEhUgNtgCFEgRP6nlz2oOXuRyXto8w2XqawbGIDivZCljlBEiAOQtI5gGuzoD6SCBrAm2xG4IPQ9ah8Q562y03hk+yhsIkc9KNPxN58aHZfiVNIwVu8temJ3bUVRPkNJ9KbJHVoEJeGHsrwTL7a2ynS637W83mFAnlvI5R5UNyDDIOKWy8YWjZO2rxHMiOnWt8PjdGYAiBLa9UXtY+twKCZ2pTuPa7LUFpgqUQRCQZ1Hw3pUriF6kO2Px/1cha/8OZV4eI8BzqQ7jS2ntUXbO6eUHmn+XpS4uzcFJTvPS8+nOtXcS4zgGUOkhaWwNOqCI69TU4p0h5NWOWf4bsEDEpIUAnU4kCZR1EbkC/jBHlExLqEJS8kw0r4Tz8h+9RFLe+oNtTLmgJKTHdkXCj4UIYa0YdnD918IToUFqCZ/t+UHw6VSajdoWDlVMO49IbcQtJhKrT0JNiOl+nWpxz9XbJwbt1OCULixAHe9QPf6Uq4nHJ9heFxEiPZlQttcE/GtHs6cUqU4deoDSFLSEEA7wVRvzjehakdVBDM8clLq2XHALSgmbn0qNg8zK0ONOH2QCle+5iPMET5RQnEtNrSpeJeY7RQhIU4EhI3tJkmeYEWilZQS2TrxSCm3+HqUD/m+G1GEY9HTk+x0YzwobDo2uFXsYMH5GKJYvMkpcRpJKiqDB62+Bj40s5O2l3TeWgNSWxzjbVtAnrv633xOIS2vtXFJJEkJmw8zTJK9AcnVsY0Y89sG/xyIPMgEg2npRTL3VoSpK3GdKjYpVqj4RfzpQyJpQcOJe7gCT2aFQCZ+8QbgRIHWT4T3y3Ky+jEPkpSidIUq5kXWRcC1kz11DlSypPQU21sM459tGpS3krTuE2iett/d1pOweZuu4laGFK2nvEaRfmI+VK68O+85pZKlJJgEDfyp+yHK0ZZh1rccT2qxKz0A2SDz5yetGVJb2xE3J66AOcZi80soeQ1JE+Bi1gRW+AfxL6gSktMpIUp1cpRpF+6VRqPIR1rsxkmIxrpfdR2aIhJcEW6hJv8KIYrA4Nk68Q72y7QlZKhPgiYPrNHkoriuwcW3fg1wa/rGJW6kqDUAAwe/pEAjr5+VduI8YlaUMtJJUogdNiJJ8uta4jNXHRDaAyjbUoDVH9KP1igeJzplkEJJUs7q3UfPp5ClTt0h6pWxnGM02lIjwH5ispBOY4pV0oUAdq9rvSO9dDIc2w4slSQOdz3vMghRPnXReMdTZtCWhvMBHqZv63pfVlSlmXXUD+0An3n9K3byhie8txR6lR/am4ic/kY2M9eJ0qU2+s7NhBWox4iPOYPOpCMYhErfwzbKh+HvK8xAge+aWW8oR7QK0xzBAPv9r411GRMmCUlXipaj+dI8Y6yE/F8Z4cqCPqaXhsNaRqPkQCffNMOGzTDuNSphxlCLGFBKR4DSoe4Uq/9PbRcJQjyt8TfatkstWEg8wJUfdXPHrVnLJvYQxONwLatSUlauXaFao9CYrmvijDn2wIjxj1HOoOIwQfWJWqTYkq0+8qPxovg8LleEQC62285HeKnO1g+CbCPIE0FBLuw82+qBT/GyEoCGu6kchYDyA61mU4LGY86kJ0Nc3XJSj/LzUfAD1FTMx4lwEf9uG0Ecg2B7u5/JqMxxPiHQ4phLjmkCezSVaeQkR4G/nVEl2l/JNyb7f8AA5ZXkreESQggrPtuL3V5AbDokepJvQTNs0S1qLYK3FSkqMbdEgbD41C4ZS9jO1UvEuMrQRAUjf8AqIMWmxjajTjLrQCXXlIUoWe7MFsG3dcSDrT4EEipttPZRU1oX8qyR19QexCFdmPZQbFfQGfZT1J3+NGXGlB3tlgLdSCGm0Robm11G2qJHQSfQNmWBzFlQWpSQk+y4jvpIPibCp2WPtpTqxOIcWv/APU23A/zK2J8iN6MpSewR4rs55aFtYkvvKR7JSEC5uQRfaZHKaIYg4h1PsdmjbUsxby3PX31ye4obR/+Phr81KKQfW5PxoWMU/iCTiXVIZ3KGhKleAJASPMz5UNvdBuK0mTWMShkdmyFYjEEyCEpKgQI7vdJSnmb9TNe5krGttlx1xls/hm4HnFz5V1y3MgClnBMoZ7RQRrWdaiSYGoiZ/1elD84y9xDyk4g6lp5kyPApAED50eLb2BySWhQxuPxDi5TP9wlM/KfOvE4TFFQJUfAajv6XprSwkd4iBzJrQuajCISNtXM71ZP4RB/LZBwWYY1kQcQDaNNiR8J+NePnGOGVOJAPUEmpaG0g2MePP8AauumDYkxymJ99qHpruv6G9R/P9gxGRhX+M6pfUDuj9anDJ2O6dGsDYKKiPcTFTEOQJUFCPH05CpWX4VLp0qdCQb6lbeXr/DQetsK2a/XZQpK3EtNz/hsNBJjxJVE8tjXfB5WUMpxGFwK3pnS644gqBBIJ0k90z0SDRL/AOLJOzyT00p39dVTssy3F4ZUsOJI5oIhJ894taak5R8Mpxl5Qg43CPuLJxBLU3KE6ir3nb0pgzFwPMoaUtGFwbYCQ3qGpUfiPtKJ32EmbmnZx5t5Ck4lvs1x7VlD0Asee4FK+Z8LIPeaUDI1auRHhO3KwPpQ5p/QeLQGGbtMjTg2lLVEa1DSI8zFvBIqGy6+HO2cWkri3dCgj+zVIn+oijQyzD6QFqeCuagU6fS0x51KTw80QOyfJkwZi3ncU/sQr5i5j1vOSXH3VA+MD3JioDbRQPsUNpVzcMqX8YI8qacdwviGyNr7X9d4j40NxGAdTOpCrf0yR7jMedOlGqEuXYvO4Jbh+0dUrwSQke7f41vh8sbRsiD1Mz7zRBYCuQ9361shiNlbeP5GnpIS22aoy2RISTWVuWj+If6P2rKFv5DS+Cbj8iU02lahEgKNjqSOhn51FRgFKVpDLmrcd0kx4ADaifDOKU1ijhH1qW06FJQVkkpUATEnYET7hXDD5qMNiDhXTKCqGVm2k8kk7x0920UbdHVE4YjCLTZTKweWpJn0ETWowTkGUOJ8hpHuiaY83zlzCQXPtcOqNRN1onmDzAO46bHkZGYIWlvtsMsKEBWgmUqG9iNp6j41L1H8FPTj8iOthN+6SR0395r2YtEfE0zZfmLOPSSlEKFlJjvJV5j4daVMRiC08WVAqMwk/eMxFvXlVk2yLSRPxCi3g3HrzqCRqtcEFUc4gioWAWHEa1ATztO3ian8VPtpDDDpV2QUnttG91d/TY3CdXLlRh/JE4J1gsulxhawAoxIC4F4sQdXtRUuSrfkrx3SIWV5Zh3gpLilIc+4SAoHwI6+Aro0hzAOyYhXdB2SRMx5+fU0M4oCsM+BPcPIcj6UwIxicRgVhw6rEA85EQfcRfrStWr8MK068oJOYdDqUvNmHQJCtwb3SsdOvSpQeGJZCwBCpSpKuREpIPWCN/KgX0fBZwbi1kwHCE+OmJv/AHT7qJcEKPY4hxSZCn1FANxZKQSPUeG1TlGv2KKX9kXh/GHDPHDKIWyskBBuAeYTOxjlsfjXDiPhlTCvrOEkJBkaTdPinpGxSaC8YY4hzUJSU32AuIPL0psbzb7VlKiNGIRsOS9Or4p1A+Q60zuLUl57FqMtMiYfHpeQE4pCNRA0riCqfEfy9QsdkSUqhJUDvCpIHmdxtualpUhl/wCruXbcP2cgWXc6T0BufPzrslYSuN5ECecTY9bePLypld2ugNJqmLy8KptaToKVJgpPIxcEHbenDPsGnHYZLySA6BaLlKx7QMbg3+dJWPzH6u72ThC2Fq0mR7CjzSbwN7TR7J8Z9UdAkKYWd/wk2BM8jsT5cr0ZJ2mKkqYAw+UurgFMk7Cem4G1x0ozlmSsujQt0tOjdKkwPCLzNEM4bCXFLSDpJ+0SnccwpMfeHxjyqAHEvKU26UqVp1NKmNSQBdPKfCRv4ig5yfQ3pxROwfD/ANXcK1nUnTCSkyDO+oHlHLrE10OHYSoBbaIVzUnu38bFJ6Ta9qj4HHpTpbS8tsiAAsFbajynUdSVcomOnSiLmOUQr6w13ZutPeTfqNwDUZOV7KRjGtGO5Lhd0o0QNgoySem4qBiuGUQVNrIPNJAPyg/Cui20oblh1KwN0Hl/aZkb+tccJ9ola0OAFJGpJtM+/pE1RSfhiuC+AK9lrjRkEgdUmL+MfmKnZLxBiW3EhMuE8lbmLm49aIZc8XSpJFwfZ2t1nf1qYxgEsqK0kCRpUJvHO/Kkc11JDem0rTJmLzEcwPEb+O+3w9KgK0K7yTuJtE259LdZ6WrtgGUkEFWqb3Ow6dOkmtlZa3BKJE2NhBjoPzpUooNsF4twSdaQFbyBBnxrkrB2MK0KAnWk2M9UEEHz+NS8ayqdHcOqVCRBtE+onfxoJjsOtk6o7ouQDIA6iNvKqr3I50nsnl3GpgHSts7KRIUeXsqMdOdEHc+KAO1bWE6QDqR43JUJE+tR8qxgebN7T12tO3pXd1a0J7ux8JpO/AWqJDmPwbsJIF9iQCPQxI6edQM24eaTcHSDcCxHpXq8oafgjSle+pJ0naZtY+ZmhPEbeLahSVBcC5SO9taU3mw5e6uTd0mLS8nh4bV+L+f6q9ojk2bM9g3qUCrSNRJvPP41lF5pJ1RyxQa7A72KSrGMkASlYX7u8fXSD76WOOHQtRJ5ne35UdylGlKsQrdQKUdQOao6Haek9aHZblv1l8uu/wCA0rUsxZSxdKB8z4eda1JIzSjYW4mcV9VQlZ73ZpKwQB3ikTFb5FiFoy7D6yoDQq8/dKiUj3EfCoOPbXjHSpUllJuYPej7o+R6Dxo4vLC8R2iuzbEQBY25ARAB6+6pN+CiXkE/R9gSFYl9YKUGEpEe0RJJ8hO/ia0dwwQ8p9QM37JMHY7KPTawPXxFMmYYttttOpIbQmyED73Q25ee+58UbNcavEq7sap57AW3/k3PhRUm5aA0lHYLxbjmLxKW2wVrUqABzUfkANzyEk7VY2aJU39Wwkg9mlCdc8kAaleFgT7qj8LtYfBMy2NeIWIWs3UZOyegnkN7b8uOZYzRqJ7zzlo3gdB48z+1TlO3SHhGtsX+NsYVvbyZAA33NttzTCxljyWm8ICkkiXLexJlUnYhO1tzWnDfDxCw+5BVNiTKW+p6KXy6CeuxjF4sAlDJgk95Rt6qPIUW9JI5LbkzTF4rsW0YZqUpA0gbnf2iOpJknmTz2rV7MwyyhCkANRpBC5VIudQEQSTy5zUPH4cpSVlTaje6gZVHIEH3cqV8fjQ7AlYIOylSB5TVYY4cbbslPJLlSVGuYOrxNgSVLWG2wd+8Y39d/CmbE5ev65hGgoq0rCj0SlCSSbbCBHr41pwFleonFr9lIKWREhStlr9BKQfFVE8xzNDS1kd51fdJ5xySOg+J9wEZT3SLQhqyLxkQ4pppsS4XUaIHPUI28aL8QYgpSlMT30RBE3ULgR05A1CyHChCziMQNSwDoQD7AMgkx96LRyBPpDxOYnEYiGUqhu4ATqvFrDeN/SqQToSdWAPpGeCgpKWwkJV3VA3I8RuDvzNHMmV2mCZ1EXbvI385qDmWRqUuHVnSLwoEKKjyIm3K9RsXmTfZgAKSpvupTqkCNoHIeVOsalHvoTm4yb+R64QdQ+0pBP2jVlE3lESk/Aj/ACmlHjbLVsELbsnVrR1QvmI6KE22pd4X4l+r49KlnuL+zcvYAmyj/aTPlNT894vxT2KcZaaQWw4pAbKNRXBKe8d5P9JEek0qg4s55FJBzh3CpxbGoGdwoRtI2PXz8q1ybOF4N1bD3fQR3JMmPM7xXDLmTgMZicPq+yOgieRUgKg+QVpnwBqDx2/32iIChP6/lQceWmFPirQyPKQh1t5tJDbntDpfp08PPwqXxZhyyBiEX0wVD8SdyD4jcVC4SSlxgrWJEwSdgCB+9duOs7SGC2LqUIAHj4VNR3RVy1Z7njpUynEsQFhIIHJQiSk/keRqNl+cHENNraUACqFmB3YAJmbCLz6RvWiMMoYVlKm1FSUROqLkmyU3BsQOtBuGHGcO452r7aQuCEd6AoTcrCdAtH3qrCEY0+2TlOT10grmQV3lJdE6bQlSQT4k2g+B50V4OztOIaIB76DpUnmOhI5cx6Gts3xydBmCAmQdxBEyNwQRBB51VODVGIc0yNZIBBIIvO4vH7V04rItKv8AfsDk4P5/37lr43MGnMQG0KlxoAGDsVX36jSPfWZib7CRuJ2Gw/SlThDBaXlaAB3SFHzIifGxpuzB0JTE7Xn9anx4sopNoTmsUcK+Qkw2u8dL3jwE/EUw5PhVrCit1xJCoCpsREzB3/elXjR2AhfMKE+IIM07cIrUvCpgSbiZGwJHOrKbjF15JqKlKn4OKsv7N0KLigDspNjP6H50SwSkBWlyJOyoHeEc1b+v8AzNXJCgdxbf5fGsZUXsOhVp0zbqN/jWeUeTtlU60EsTw4wtRUcO2ZvOnesqRhMQlSEqkXAO9ZR9wuhOxs4mHHD2SCJJ+8QfuoEWSBbVHvqKvPWNSGEoJbHdbaQvTqWSndRBNxqM8zA5zQrN8Wt1pooc7R1QV2sJKAkd3TqBA7x7wOkR3R6wcLlABCnFEkGYG01ZRJOXwPDXEQbdUwGBaEtG++mQFJ9kSbApNtQmd6GJzxx5S1jStwFIQ3cjvar6RGpQISAP6pgxXuFzxaFa1JS6uO6p0FRBHs7EEgdD6RQFGTJQdSlrJNwbDxtG17UvHVDc/KDT2XO4nENtPqDb621LUjcwDCSkSYkXKSdkk7GwbEIGGJSSJBjzO3vqRl6UtKC25SsGdYJKp6yax9tKnFOqGpalFRJvcmTHS/IV1OzrVBDh3GoUgkFKXSQAt1QSmCJ7nlsrncdbNGFwbTV1lK3DPegiROxknlvsPCk3hrAJU52bhhKjKSfZCjyN7Tb1A60wIZwq1lAelbUpUkgxKCQY1RqAiLTYTSTjTKQlaOr+YOuHuAhOwM2t+EdPHah+YYhttEBQUsmSZkbbXFzffapGNzFtpKkgqk8zfw26cqQcyzCVEC5O5p4KxJughjc3UnnI+P7ULYxSFPJSqSlR7wnTNrCeQJgW9OtDHHiownefO9MGTZMRC1JknrePOqNJLZJNyeh0xWRLcPbLBY0thSW0HvNpQmITsQBpMGAJPWa5ZXmqO0ALJStZH2vt3Nu9YBIJ3UmwJ2AuBXZqSoKtqFxJmOlG8LnDSUkqQsR91CQZPRCioCP7tv6oqMVRdyvT0Bs/4gUZmQBY9bWI/KKKYLJz9XCD3VOgKVP3iO9pHXSIJH9M2pHzHC4jEvLcWlKNS1L0kiBJJ9d6bsdmC3cIzhUIaacStB7dEhWoEwRF0mVbydzbo8l1RKMu7NlYBxvDuhSyQ2nWgH7sEagDySUknT+IAiJMo2Y5hJ6q+VPHFucF3BrDHaBCNKXVKbCC5dIBn8JVBgaTMWgUhs5KuxNpAPjejB+WdkvpEHDsKWYAkmrRyXEHDYdL6W23MSREruop1aNUSDEgAq5kiZpZwODCBbre8KUPCxg7/pVg5L/0tSguXW3AkJ1O6T3QNMEjuxFvnekzzpbQcMfgWcLj31OuLxDGpagpfbBJkFKSrvbpjSnSNMR3d6AIbcx2MbYQoa1qjUowkQCoknolIJq5cZw6jEMrQw8EpWmCpEFUHcAmQJEg8+hFKWC+i7EYV5D+HfClNq1J1JgzzCjcEGSCIvJFLDPBhnjkEeG2sApkpbfcdOHTqltLraikXUoA6dQm5KTMRIgUpYhpt3GrWpX9bGGE9qUxKdUAoQSnvBJVISdurTnuLeYaIbwhw6tJT2gUVJGoaSWwNu6pUaiYnqBSxhnMPZx1LiXhp1LQkKKikABUlSChRi+95IgWDpp7BtaDudZstOHSvEMnDpUvshLgWBrSoAggAgACTbYc6E4/hVsi5Vtskj033HjQPilTuNc1FTgbQAltClKXAAgqJMDUrcwABtypg4aVoYbbOMWylsKBSE6iolSjIJmBBSITpMg+dK48VoZT5PaAfEr/ANVZZw2pRUEKOkmSEqUSgKiPE+RTQLh9rXiGkme8sAnzMH1qRiMkUtxay5qlajqWrUsiTBUbyY3uam4HBJauFd7qOXlVrSRFptnmKx+MRBaWptPJDdk/5h9/zXJo1w9m7r/2bzSkvfcWEEIcMeyoCyVGLFMJJgQDepuGQ0+SpCk6jctEwQrnoB9oE3EXGxHMzv8ArCMGLgduf8JvUkqJ5KUBdKRE3iYgcyFu9UUqt2J+Y4dWNdbYa/uUr7qRtJ/Ic4q0MuIZaS02BoSmCTuYHPxJvSXwetbSI+rLUiZU6m6iepSfbA6JMiNjtR/NM40JN0mYIIAFiLfAg1OT8IpBLtkLPsSgBflPMCd+dc+GGcUWApQZSwJAMKC+kyTp38L32pM4gzZeIV2QM9fAVLyt0tFFtaUSNBJiCClXkSCb/Om4aEc9jPh+LcG0hLZUtRQAkqS2SCQLwTEj0rK7DNMCblS0nmnSLe41lTt/BRV/6ACWeiRHgK9U2ByFaa4FprxtyZketWog2bBYivFN6tzYcq5rXzmvELPI03EXkd9WmJAiuC3BNk0T4exIQ+kuBJTcGeU2n0+U0V4myJKYWz3VTIMWkdRtE1NtRdFEnJaFUtqXubfD3Uw5GtoFJLYU6DJIIn+4W3G5Avz6xOxWBRiG/rCPs5HfTEgLHtCOd9uoIPOomAfZcPZlpDbog90QFeKecjmPnyRz5IeMOLFnj9kNOoWiQ26kqTNoUDpUOm8KHgqOVLOFy9x02SUo/Efy53q1c1yQ4hKCtK16JCAYJTMEnpeE3nlSzmGUOtm0rA3TcK93P4VWD1ROcd2+iDg8I2yO6JVzUR+tTO3UdrVCZxzauoPQ/wA/OpbaxO9vCjxF5fDNEuG8kz/PGsWFE/vXvjz61iTsKIp4lnnIrshkqgJuTECLk9ABRzI+GTiGS4hwagvSUBMkC19xvO1EMZwYoJ1sLUFJAseZABJQpIHPa3I0jmrqx1B9gDGYXEKSlLqXlBNwlQUQPGCN+VDFNwb2PQyDTC1xkpo9nik6/wCoi/ryNM+GcwuLRKQhQjY/mDcVJ5JR7RVY4y6ZW2oda2bdjY/Caac74OSJU0SmLkHb9vOaUsThlNmFjTOx5HyP61ZOMkSkpRZKYxHZnUha0q6pJBpmyb6QXmoS6O1T1MBUeYsfK3nSikAb1tqEb+lCWOL8HKbLWw+e4PHLTBAIHsKsom8yPTlIM1tm/CGHdBKAWzG6Tp+Gx9aqgGYIsRsZg/zxpjyji55vuvStPI8x0nr/ADeoPHKP5S0Zp6YOzjhx5qSJcT+Ib+o/ShDDZq4sFmCMQgFJBkfzbY+lL2dcMJdUez+zX1Nkkzz/AFtRjn8SOlhXaEJLO1S8nyht1RSvEBlUd3UJST5yIohiuE8Si50q/tVPx2oXj8ItIEpULXkW9DsbdKrzT6ZPhXaCWYcDYhO2h5J/Cdx5GPnS4nKAw6legpWkzpUDB6iDyIt8qM5Tnj+HgJUVJ/Abj06UUTnzT7iu3ASDAiOQnmSep2ilcpR7CoRl0MXDOatvpCABMezbUI3B6+BAg+BsEXj7HF3ElpjZA0KURYLBVqA6xIHmDR7B5awJWlsYhPgsgjrpG3v99T2xlxs4yGf/ALEkX8P+ampxiykoSaK2w2HS1YCSd1dT413GpVuUelWO3wZhXhqbsTsUL/IkihuYcCvj/DVqA+6RBjwO1WjmiyLxtCT2flWUYcyF9JILK5G/drKfkvkXiwLlz6nBfcURaY51macNvtLWvDtlTaY1iR3ZE2kgnntULD42TBBChuDy60yal0K049hJTKY3AEW61okJTtJNMGTcJl9nt1K0g2SkbkTEmdrjp7qD4jBqDqkJSCoCUpkAqExabEip84t1Y/CXdEVQJ3sOcb/pTnkGIL7KUkkqR3b+AsT6UkqxYCilcpUPuqEH40x8EY3TiNI2Wn4i/ltNLNOrHxtXRLdcOGeIcP2LpAX4Ge6q/Q2Ph5UJ4qw6jCh3VpOpKhYgzvPny25bUx8YtJWhYHQ/pt68ulL2UPfWMPCvaRKFHc2AIO3Mb+JNJH/0UfwMX0c8RJxSShzuvtf4iQNxtqT1G09J97FjcGhcg7j57wSP5+dD5q45hMQl9hZSoc/yPUHarU4c4l+tMpLYTsNY5pXzB+F+kGhkjx9y6Oxvk+L7FPjHh9WorbRsJMCJHU0qYTFqQfDmD/LVb+NKzIUsCLkReqx40ywsr7ROyjeKriyctMnlxcfchs4T4ga7P6u6kFCiSCQCJMWVPlY1tnvDIjtMMsD+kmQb9TcH+edb4PGlO+3OnHh/iNTfdUZSSDe8xsPib+NCeOUXyiCGSMlxkQctzV3DukXQrZQkiR+Xgas3IuJVOszqCoMExe8+1GygYvsbEUtcQZaxjEFTcpcAJsNvD/mkTBY97CPQSQoWk8x0Ph8q7WT6YXcO9osniDJE4gEqABJ5RE326WA/lqrh9LuCd7qlAA2I+R/kGrFy3OkP6SEgEwCOh2uefnUvirhgFsKUAolN0gRbr5elLGdOmNKKatAnJOIVqQgujSlY7p+6oXHXumREGKLPYRt5tVrEXETt0EGfKkPIsecO4cK6NTLh7mr7qv5E+HlTXl+LOEcSHDLSjDapPcV+Bfxj3dKE010NBprYAxGSDDuJdKVO4cE60AkKCbiUne28eEUw/wDxFrENdtgXdaDsFGfQkAEEdCJolmziFDVBEj2ev79eVK+X68C+HmVFCFnvpPsGfxDl/cNuh2oOc2rT2c8cV4B2LZUwdDiChXQ8/FPI+lRFvauvnVzPow2YN6ClIO5SqJSeRH5EUsZhwaynuL+xUbIcHsLPIEGQlXhabRG1GGdPsSWJroS8lzd3DL1oJIm6eSh+vjVlZVnyMYkBJjqD93abc6r/ADbIXGPa7yfxJ/MfpNQMux62FpcQY+RH8512TGsiuIYTcHUiyMwy5wFQQpSYnmSk+IG4/agOHzcMOdniE+2bLPsnfnAvvY9edHMDmfaoQ4VEg2Iv6zzn96iZvhWn0KQpEpI93l8L1lildM1O60b4rhVh9Hatd2bdy5B6kbR4xSliuGnG1GxcE9IPrqPymoTWYYjAO9mVEoPsk7KHQ9D896f8n4pZxKEoWNKx6K9OtaPfH7Rn9sn9lf6lsKkBTZ3AIN/KmPDcVoISnENap36+42NNGKwIWmACtPMRPw6j8qU884Wk9wlKoHdVsfFJ3HxoPjL8wVyj0Gm2wftMK/pTzSuT4RpJt6Hl42JZNxmG1FGIQUnYqHeT+qet6rFTjrS4OoHkCN7ddjRbA8QBwBDxi8Ej85/lqX03HaDyjLTLdRm+GUJChB8T+VZSVh+HWVpChBBuDJv8aypeov8AIb0v9ZFwGfdjikhwfZrOhU+cJPofgTQ7j7J0au1aASRz/UfPzoHxs4lKVJCpN5g/zwo29mwfwDOu61NifP8Acya0xTVNE5tNtM4/RhnylBzBO7plbc7i8KHvIPqancYYVSFJeT7SCFwN7QFD1Bj0pJ4cc7PMsMsGCtRQT1kFIn3j3VY3GJUpN4G+1+RpcntyWvIce4V8GvFOXsYpsEJMlGpKxsJEiDzmRVeZBi3GMY22o/fgHztb9KdOFFrcwSUxPZ6m9+STCef4dNKud4aMdhzGkh5ufVaQarB1cRJxupIbc6WoalHY3HS4pO4cxmnGKQdnBYeINvgTVj5olBRcTy/n851VmP7mMbKbSuP9QihifJNByri0zvxgyDI3IqP9G+adji0JmEOwg+BnuH32/wA1F+Jcv0gyZMdfOZ8bUiYZZbXKd0qkeYMiqxipQcSU5OM1I+iHGSTCBJUrmY3il7jfLZYIKQAPDlt8oo5jHS+pC0koR2aVJjaTeD4kEClvPX1anhqJBB9re1ufPyrHijuzVklaKgEgkdDFFcuXyPmPzqBmQh0xzv8Al+VScCrvp8/navR7R51Uxx4fzZTa0idunMdPSifH+TB1sPJi4kEeNK3ax7No57n+eVPGQ4rtsKpopBAkyTtzgX6yPWs+RcWpI043acWV1w1mpYdTPJQkdRNx+lW+3mIfQpSbpE3nadr8+VqpTPsP2bxItePUfz4VZP0a4jtGVzsi/lqt8xS/iI6UkNglUnFi/wAUYAEEpECZHUH+Wo1w+5/1DBracKiUApVJ2j2VbxYjpuJ50UzVgaiko0pifMHw670q8MPjC47szq0OgpgH71o+MfGipcofaOceMvpkjKMzcW2WHDLrCilXOR18ZHyotiMMVNwfZIuOc+XhQfOG/quatLI+ze7qp2J2B9+n3Gj+ZZiiSE3EWtb0qcpU1S72VhG078aIvC+PUhRa1EPNXbJvKOYPUDp06RVhoeTjmVagmbpWg/GetoPlFVLnGMKHEYgCChQ1CNxsbHrTY7jlMFOJQoltYGsC50bg25p3HhI51LJHdryNHa+0cSkYTE9jiVFbS5DC1SQD+BZPMcjz53uYnE2SIdJcYhK+Y5K8x18d/OmLiBtvG4bSsg6x3SORsUqB87etIfC+eLaeOGxBJWDAUfvDYev6U+Pk/dHtAnX5ZeThlealpRQolPVJ5HafLxprw2LKke4ED+eND+Kcg7ZPaNzrTsY+HiKC8M5uRLarLSYIJ5VRxUlyQqk4vi/2DmdZWHW9Kue19jy9QaSWCtK+zUYcQbKHMciDViuuSkGPynelTiTBlQDiRC0bHqOYpsb8E8sfIz8O8T9mOyxBEkWV+SuU/A0xLdbd9kAzvMWAjY1TrOJDiZnw/ajmTZ2W4bcJ0j2VDcDpQni8o6GRPTGXMcEkkyklO951DofLx3HjSxm+S9n30KCgb+I/arFwgQ4hKgrVFiJv4en7UAzLAlCtYSdM3T+nn0jy8ZRk09FpRUlsUMNmzyEhKVWG1z51lF3csZUSoKIBvb/kVlNyxvwLwyfIl8V4oKPd69d6fcDhEs5QwVAanG9XjCiSn3A286rDD4VeJxCG0+0tYTPSeZ8hf0NWZxy8EaG0kaUJCQBySkACfdV5r8sTPF9yFzIcPrxuFH/9evJKSo/KnnjF8pRuLTFucR+fxpT4DH/ddrAIaQo3GylAgdPuhY9RXvF+ZLIWSo9Lbcz+lZ8i5ZEjRj1BsZOAFxh5GynFkWNtgeXIgj3Uu5o4HMayOXaA/wClWr8qauGsH2GDZCgdXZyR0KiVnw3VFAMuaDmYaxA7NK1f7dP/ALCin7mzvCQxPrBBGw2PXkPGq6zhMYlv/wC1H/kKsZ5wmVEaQdvOq4zpycQ1eftkfOnx9i5ehr4vbSJEKJSYM8utVm8kdor+chVkcWPKMlV7G8eU0iZNgPrOLQ1+NQB8EgSr3JBqmLSJ5tui6eG1FWGYJBs0hUde6KVc2f8AtXiIKQCPIySY57RTil1LaFACwEQDyG0Rf/ikvijSEykC5v1PPnUsarZSZXecWcBHMfmabfosyhvE4hZdTrDaUkJPsySRKhziLDa9JeaOy6fC1WR9CiIVinCCQEoAHUyo7+FvfVczaxNohj3ko68d5chpStCQPAACN+la/RcdYe1KMhaUjYe0J+Yj/N7s48xBWqecRA5ATUX6NsQUM4pQEy4CP8sX8YKxb9KjG/SovKvUA/HWHAW4AZKVb9bA8vWin0Ovkuvt8i2Ff6VfvQLit7Up2d5Ph8KMfQyn7d9R2DQE+ap/9TVZf8WyS/5dFgY4IVIO8ePIGq64tRoeSsSNLgUPfVorQlUmZt8arXjgQZ/liKlh0Vy9GfSHig4y2tKpUghQteDYflR/sQ4w2pIHsg732mx60pcRgDD2G6U/+IMfnTblEjCtTzQn/wARXTWlQ2N+52B82dC29KgZ5z0iP0orwY922B7MwS2pSCeZgyD7iPdULNmJSSCLC4/nr8Kg8BYwpdxLUWJSoecEH5CjkVwteARdToY+GsT3HGJhTSgUyJOhUwPQgj0FKvH2EhYdRZaQDI3tv+vvong8WWMeytYgLKm1dII1D3FI99SeNlBxYI2IiY3oQTjk10xpvljd+A7wTmwxGDSRGvZQN9t/28xSXxrguxxHboF0nvAc08/Ub1C+jrMVM4ksTZSrT7j7xB/y065+GndQnvdeX83opcMr+GJ+fGvlHmSuF5sSZt3ekESI+XrUDHsK57Hlv/DXDg3HhlLjKrlCrdSg+z7rj/LRXFQsk360quM38FKU4fZXOOw/YvH8K/nUmJsaOcS5fqbIiCLjzH60uYPEygdRY9a1p2rMUo8XQycNZwptYSTtAHimZI8TuRVvdk2puCEmQJne4+FUIDz/AGirDyXiTWwNXeWDeLbchHhefGsmeNe5GjC+XtN8bkAC1BKlgTsCayiDedJIBK0zH4ayo8/ovwK1+jbLdOvFLiQCloHqfaV6DujzPSteIMRrVtHn8qYsxWlpKW2hpQgQB5WHr86FZVgfrWISlXs+0vwSPa9/s+vhWnlvmyHCo8UG+GcGMPge1WmVuy4QeSPu28QAfU0ttYdWJxSEqFk/aODyNknzMCOk058WY9IbKQIAuY8D3U+/4A9aH5JhkstSv/EcVqWeYMGEztZM2vck9KlF9yfbKtaUTbOs1ICjrT/baRG4H71y4Jup9yJslA8z31+4BHvpb4gxyYMc1Enc2knc7nr405cC4Xs8AhRsp1SlnrBIj/aE1SaqIkXcjpj16UqKjvf31X+Bw5fxzCAJJd1R4J735c6dOJHkgb/z9aVuCEa8eFyYaQTI3lVgL84J91Fai2Ce5JBDiUKSDPjFwbH86g8CIS2tzELN1dxAAuR94+EkAT51J4gSt3ElpOo6lGbEQIk2IHsgHwo81jMGhlCPq+js7QLk85JIFzzm8/C+HG5Rtp19Ec01GVJ7+yQ9nrMEd4SOY/c+dKGfZn2i+6ruC/5fKp2YYrDqStSUlKzsDYARygx6Um5k7pRHNRvRlCK6TX6irJLttP8AQGpXqWVHmZq4PouR2eCUsDvOLUr0EJA/2E+tU/g2StQSkSpRCUjxNhV9YBpGGw4bAns0BM+P67/Gs/4p6USv4VW22JnHDwSCefP3VnC+WLRgkK1QXCXCI8UlMnlKUj30LztJxeKSyDAUZWfwoF1Hwt8SBTI9mYUghMJSgwkdExCbelGpKFoa4udMSuLm9ClC5HU7360f4IaLGXuPbKfXpRG8JtI8Z1fClvNdWJfbYaErWoJA8dr+F5PgKtTG8PNKSxhW3kgsN6SmxJ5qMSIMyT6VoxcbXPrtmbJbb4d9EnHYr6rh0AypSRAvdSvEnlz/AIKrDiHNC9IUkAkiB5kUfzPInmyIUCmfaB26nSfATbwoPg8OHcYyhEABUnV+FIkk+dGUccFadvuwqU5OmqCfFDH/AGugJuUgARBmwAphxOKDSEtiJAAmo/EKwX0mxCIWoQI1J7w2uQVFO/Woq8MgslS1EuK8dj5c6hihFxub1f8Av4L5Jy5VBbojZg6NIVF9z870O4KV/wB08f6Ej3muCsQQFgnYH9K68AtEuPqBj2RPkCabNj9OLQmPJzlFk/jGwaVzS4g/7xTFnGVAtkiZ38NqV+MiT2aDclaB/uFO+MUYAt3jWVtpRr7NSS5Sv6Kjns8wbMxKkiemru1YeNTzER/Vz5/nSNxQz/37QFiVpH++nrFPJBKVCbyDYxI+VWybpohi1yQvIOnGIJt2gKfUd4fn76cX8wbSRAuOQ/OkbiV8JLa0WLak/kJ+NNuBwH2ck3tHqZtbp1oTSdNjY21aR0zJ5tYMJsRv0N7RVbZgx2OIIHsruPX9/nVlO4VKTCVWVyIO/nFI/FuHEao9k/PpT4nWkTzK1bIqQQJFTMpeIWADpKiB77T8ahYNYWkGf+akBelQVzBB9xp5q1RKEuLssZPCoIkqTPmayiDAlKTAukdelZWLZtsrLNcfKonflTxwzk5wzMq/xnIUq9x+FHpMnxJrKyqZtJITE7bI31EvOFxU9m2TBIJBWNyTtCfmPChWb4tKZKbjeQbeYGxJ61lZQgrGlLwJOKZOIfbZTu4sDyBNz6C/pVw4wJabCAI0pASOgAAA+Ve1lUm+hMfllfcR46SQIqX9Hj/YJOIIkKWVECJKQNIufEH31lZTuKaSEv3X+odw+LUUuFLZL7xJW4baW5nQ3vaLFR58tqDYTFs6VtPQBqmd5j7sjy8jWVlboRT5Y1pL+TJOTVZHtsVsWtK3TonQnrS9mGI1rPQWFZWVGTuTsP8A1X2N/wBGmUS6rELB0tWR4rI/9R8VCnbiLHdm0oEwI28Y/SsrK8+fuy7PRxrhi0L+WZC+ltbqwElz2pIkJFwI+JHWOlCsXjuz7SfQdIkfCsrK24cjyRcWtIx5oenJSXbD/wBGfC5KF450KGoFLPUJ+8sc73SIvGrqDRXMeGnGx2zLitQkxsq55Hmd7VlZQWecJaCsMZx2AHc4WtC0OklYuCY29PSun0fYJSsQvEGIu2mfABThFtxITP8AXWVlD8Rq2vJ2HdWEs3Kdau1VJsbfhFgCAOvlyqGvGpKJklOx6j+flWVlWeCK/Dxl+n9ixzP13H/aFnNW4Grkbe7ejXBcIw8kXdUpU/AfBNe1lZs0m4JMthSWRmmZJ7XHYZuSYXrPkjvfGAPWnV1pI70mbE/H/isrKyy7ivo0x/7P7K2UyXs1ZROygSekSqfhTVmIGoqk7mJ6cqysrVLtGaPUv1FXigS0rwp8y1xPYIWqTLYIA5yB15xWVlJk6Q2P8z/QmM9lAWCCCOkRPSBvS1xRgRpUBcKHdP8APCvayhHTGntCFlS90n+cjRELtWVlazEWdleP0stglMhCZlQ6CvaysrKbEtH/2Q=="/>
          <p:cNvSpPr>
            <a:spLocks noChangeAspect="1" noChangeArrowheads="1"/>
          </p:cNvSpPr>
          <p:nvPr/>
        </p:nvSpPr>
        <p:spPr bwMode="auto">
          <a:xfrm>
            <a:off x="1571625"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9" name="Picture 8"/>
          <p:cNvPicPr>
            <a:picLocks noChangeAspect="1"/>
          </p:cNvPicPr>
          <p:nvPr/>
        </p:nvPicPr>
        <p:blipFill>
          <a:blip r:embed="rId3" cstate="print"/>
          <a:stretch>
            <a:fillRect/>
          </a:stretch>
        </p:blipFill>
        <p:spPr>
          <a:xfrm>
            <a:off x="7620001" y="3235334"/>
            <a:ext cx="2471554" cy="1653695"/>
          </a:xfrm>
          <a:prstGeom prst="rect">
            <a:avLst/>
          </a:prstGeom>
        </p:spPr>
      </p:pic>
      <p:pic>
        <p:nvPicPr>
          <p:cNvPr id="4" name="Picture 3"/>
          <p:cNvPicPr>
            <a:picLocks noChangeAspect="1"/>
          </p:cNvPicPr>
          <p:nvPr/>
        </p:nvPicPr>
        <p:blipFill>
          <a:blip r:embed="rId4"/>
          <a:stretch>
            <a:fillRect/>
          </a:stretch>
        </p:blipFill>
        <p:spPr>
          <a:xfrm>
            <a:off x="4951014" y="4724400"/>
            <a:ext cx="2890034" cy="1817760"/>
          </a:xfrm>
          <a:prstGeom prst="rect">
            <a:avLst/>
          </a:prstGeom>
        </p:spPr>
      </p:pic>
    </p:spTree>
    <p:extLst>
      <p:ext uri="{BB962C8B-B14F-4D97-AF65-F5344CB8AC3E}">
        <p14:creationId xmlns:p14="http://schemas.microsoft.com/office/powerpoint/2010/main" val="332586265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05" y="679269"/>
            <a:ext cx="10502537" cy="2387292"/>
          </a:xfrm>
        </p:spPr>
        <p:txBody>
          <a:bodyPr>
            <a:normAutofit fontScale="90000"/>
          </a:bodyPr>
          <a:lstStyle/>
          <a:p>
            <a:r>
              <a:rPr lang="en-US" noProof="0" dirty="0" smtClean="0">
                <a:latin typeface="inherit"/>
              </a:rPr>
              <a:t>Some transactions take place that otherwise would not have occurred when relational goods are included in benefits of an exchange.</a:t>
            </a:r>
            <a:r>
              <a:rPr lang="x-none" noProof="0" dirty="0" smtClean="0">
                <a:latin typeface="inherit"/>
              </a:rPr>
              <a:t/>
            </a:r>
            <a:br>
              <a:rPr lang="x-none" noProof="0" dirty="0" smtClean="0">
                <a:latin typeface="inherit"/>
              </a:rPr>
            </a:br>
            <a:endParaRPr lang="x-none" noProof="0" dirty="0">
              <a:latin typeface="inherit"/>
            </a:endParaRPr>
          </a:p>
        </p:txBody>
      </p:sp>
      <p:pic>
        <p:nvPicPr>
          <p:cNvPr id="5" name="Content Placeholder 4"/>
          <p:cNvPicPr>
            <a:picLocks noGrp="1" noChangeAspect="1"/>
          </p:cNvPicPr>
          <p:nvPr>
            <p:ph sz="half" idx="1"/>
          </p:nvPr>
        </p:nvPicPr>
        <p:blipFill>
          <a:blip r:embed="rId2"/>
          <a:stretch>
            <a:fillRect/>
          </a:stretch>
        </p:blipFill>
        <p:spPr>
          <a:xfrm>
            <a:off x="3555887" y="4158089"/>
            <a:ext cx="2178844" cy="1178719"/>
          </a:xfrm>
          <a:prstGeom prst="rect">
            <a:avLst/>
          </a:prstGeom>
        </p:spPr>
      </p:pic>
      <p:pic>
        <p:nvPicPr>
          <p:cNvPr id="3" name="Picture 2"/>
          <p:cNvPicPr>
            <a:picLocks noChangeAspect="1"/>
          </p:cNvPicPr>
          <p:nvPr/>
        </p:nvPicPr>
        <p:blipFill>
          <a:blip r:embed="rId3" cstate="print"/>
          <a:stretch>
            <a:fillRect/>
          </a:stretch>
        </p:blipFill>
        <p:spPr>
          <a:xfrm>
            <a:off x="7756922" y="3524421"/>
            <a:ext cx="1478756" cy="1735931"/>
          </a:xfrm>
          <a:prstGeom prst="rect">
            <a:avLst/>
          </a:prstGeom>
        </p:spPr>
      </p:pic>
    </p:spTree>
    <p:extLst>
      <p:ext uri="{BB962C8B-B14F-4D97-AF65-F5344CB8AC3E}">
        <p14:creationId xmlns:p14="http://schemas.microsoft.com/office/powerpoint/2010/main" val="16800202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709" y="822961"/>
            <a:ext cx="10985862" cy="1830434"/>
          </a:xfrm>
        </p:spPr>
        <p:txBody>
          <a:bodyPr>
            <a:normAutofit fontScale="90000"/>
          </a:bodyPr>
          <a:lstStyle/>
          <a:p>
            <a:r>
              <a:rPr lang="en-US" noProof="0" dirty="0" smtClean="0">
                <a:latin typeface="inherit"/>
              </a:rPr>
              <a:t>New ways of creating value may </a:t>
            </a:r>
            <a:r>
              <a:rPr lang="en-US" noProof="0" dirty="0" smtClean="0">
                <a:latin typeface="inherit"/>
              </a:rPr>
              <a:t>lessen </a:t>
            </a:r>
            <a:r>
              <a:rPr lang="en-US" noProof="0" dirty="0" smtClean="0">
                <a:latin typeface="inherit"/>
              </a:rPr>
              <a:t>our natural footprint on a world with limited physical goods and services.</a:t>
            </a:r>
            <a:r>
              <a:rPr lang="x-none" noProof="0" dirty="0" smtClean="0">
                <a:latin typeface="inherit"/>
              </a:rPr>
              <a:t/>
            </a:r>
            <a:br>
              <a:rPr lang="x-none" noProof="0" dirty="0" smtClean="0">
                <a:latin typeface="inherit"/>
              </a:rPr>
            </a:br>
            <a:endParaRPr lang="x-none" noProof="0" dirty="0">
              <a:latin typeface="inherit"/>
            </a:endParaRPr>
          </a:p>
        </p:txBody>
      </p:sp>
      <p:pic>
        <p:nvPicPr>
          <p:cNvPr id="3" name="Picture 2"/>
          <p:cNvPicPr>
            <a:picLocks noChangeAspect="1"/>
          </p:cNvPicPr>
          <p:nvPr/>
        </p:nvPicPr>
        <p:blipFill>
          <a:blip r:embed="rId2" cstate="print"/>
          <a:stretch>
            <a:fillRect/>
          </a:stretch>
        </p:blipFill>
        <p:spPr>
          <a:xfrm>
            <a:off x="3188310" y="2775348"/>
            <a:ext cx="3889956" cy="2588589"/>
          </a:xfrm>
          <a:prstGeom prst="rect">
            <a:avLst/>
          </a:prstGeom>
        </p:spPr>
      </p:pic>
    </p:spTree>
    <p:extLst>
      <p:ext uri="{BB962C8B-B14F-4D97-AF65-F5344CB8AC3E}">
        <p14:creationId xmlns:p14="http://schemas.microsoft.com/office/powerpoint/2010/main" val="33151890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ES" dirty="0"/>
              <a:t>S</a:t>
            </a:r>
            <a:r>
              <a:rPr lang="es-ES" dirty="0" smtClean="0"/>
              <a:t>ome disadvantages created by including Relational goods in exchanges</a:t>
            </a:r>
            <a:endParaRPr lang="en-US" dirty="0"/>
          </a:p>
        </p:txBody>
      </p:sp>
      <p:pic>
        <p:nvPicPr>
          <p:cNvPr id="3" name="Picture 2"/>
          <p:cNvPicPr>
            <a:picLocks noChangeAspect="1"/>
          </p:cNvPicPr>
          <p:nvPr/>
        </p:nvPicPr>
        <p:blipFill>
          <a:blip r:embed="rId2" cstate="print"/>
          <a:stretch>
            <a:fillRect/>
          </a:stretch>
        </p:blipFill>
        <p:spPr>
          <a:xfrm>
            <a:off x="2726702" y="2254875"/>
            <a:ext cx="1350169" cy="1907381"/>
          </a:xfrm>
          <a:prstGeom prst="rect">
            <a:avLst/>
          </a:prstGeom>
        </p:spPr>
      </p:pic>
      <p:pic>
        <p:nvPicPr>
          <p:cNvPr id="4" name="Picture 3"/>
          <p:cNvPicPr>
            <a:picLocks noChangeAspect="1"/>
          </p:cNvPicPr>
          <p:nvPr/>
        </p:nvPicPr>
        <p:blipFill>
          <a:blip r:embed="rId3" cstate="print"/>
          <a:stretch>
            <a:fillRect/>
          </a:stretch>
        </p:blipFill>
        <p:spPr>
          <a:xfrm>
            <a:off x="4525907" y="4162255"/>
            <a:ext cx="1850231" cy="1385888"/>
          </a:xfrm>
          <a:prstGeom prst="rect">
            <a:avLst/>
          </a:prstGeom>
        </p:spPr>
      </p:pic>
      <p:pic>
        <p:nvPicPr>
          <p:cNvPr id="5" name="Picture 4"/>
          <p:cNvPicPr>
            <a:picLocks noChangeAspect="1"/>
          </p:cNvPicPr>
          <p:nvPr/>
        </p:nvPicPr>
        <p:blipFill>
          <a:blip r:embed="rId4" cstate="print"/>
          <a:stretch>
            <a:fillRect/>
          </a:stretch>
        </p:blipFill>
        <p:spPr>
          <a:xfrm>
            <a:off x="6495030" y="2254875"/>
            <a:ext cx="1585913" cy="1621631"/>
          </a:xfrm>
          <a:prstGeom prst="rect">
            <a:avLst/>
          </a:prstGeom>
        </p:spPr>
      </p:pic>
    </p:spTree>
    <p:extLst>
      <p:ext uri="{BB962C8B-B14F-4D97-AF65-F5344CB8AC3E}">
        <p14:creationId xmlns:p14="http://schemas.microsoft.com/office/powerpoint/2010/main" val="165646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Neoclassical Model Assumptions</a:t>
            </a:r>
            <a:endParaRPr lang="en-US" dirty="0"/>
          </a:p>
        </p:txBody>
      </p:sp>
      <p:sp>
        <p:nvSpPr>
          <p:cNvPr id="3" name="Content Placeholder 2"/>
          <p:cNvSpPr>
            <a:spLocks noGrp="1"/>
          </p:cNvSpPr>
          <p:nvPr>
            <p:ph idx="1"/>
          </p:nvPr>
        </p:nvSpPr>
        <p:spPr/>
        <p:txBody>
          <a:bodyPr>
            <a:normAutofit lnSpcReduction="10000"/>
          </a:bodyPr>
          <a:lstStyle/>
          <a:p>
            <a:r>
              <a:rPr lang="en-US" dirty="0"/>
              <a:t> People </a:t>
            </a:r>
            <a:r>
              <a:rPr lang="en-US" dirty="0" smtClean="0"/>
              <a:t>have rational and fixed preferences that can be defined over choice outcomes and goals.</a:t>
            </a:r>
            <a:endParaRPr lang="en-US" dirty="0"/>
          </a:p>
          <a:p>
            <a:r>
              <a:rPr lang="en-US" dirty="0" smtClean="0"/>
              <a:t>People maximize (optimize) the utility (usefulness) over the different goods and services they purchase subject to constraints and maximize the profits of firms they direct (i.e. people are selfish).</a:t>
            </a:r>
            <a:endParaRPr lang="en-US" dirty="0"/>
          </a:p>
          <a:p>
            <a:r>
              <a:rPr lang="en-US" dirty="0"/>
              <a:t>People act </a:t>
            </a:r>
            <a:r>
              <a:rPr lang="en-US" dirty="0" smtClean="0"/>
              <a:t>independently </a:t>
            </a:r>
            <a:r>
              <a:rPr lang="en-US" dirty="0"/>
              <a:t>on the basis </a:t>
            </a:r>
            <a:r>
              <a:rPr lang="en-US" dirty="0" smtClean="0"/>
              <a:t>of full and relevant information (E. Roy Weintraub).</a:t>
            </a:r>
          </a:p>
          <a:p>
            <a:r>
              <a:rPr lang="en-US" dirty="0" smtClean="0"/>
              <a:t>People follow the rules and transactions are costless.</a:t>
            </a:r>
          </a:p>
          <a:p>
            <a:r>
              <a:rPr lang="en-US" dirty="0" smtClean="0"/>
              <a:t>Markets are separate from society--people influence each other through markets.</a:t>
            </a:r>
          </a:p>
          <a:p>
            <a:pPr marL="0" indent="0">
              <a:buNone/>
            </a:pPr>
            <a:endParaRPr lang="en-US" dirty="0"/>
          </a:p>
        </p:txBody>
      </p:sp>
    </p:spTree>
    <p:extLst>
      <p:ext uri="{BB962C8B-B14F-4D97-AF65-F5344CB8AC3E}">
        <p14:creationId xmlns:p14="http://schemas.microsoft.com/office/powerpoint/2010/main" val="19187958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897" y="533400"/>
            <a:ext cx="9400903" cy="1905000"/>
          </a:xfrm>
        </p:spPr>
        <p:txBody>
          <a:bodyPr>
            <a:normAutofit/>
          </a:bodyPr>
          <a:lstStyle/>
          <a:p>
            <a:r>
              <a:rPr lang="en-US" dirty="0" smtClean="0">
                <a:latin typeface="inherit"/>
              </a:rPr>
              <a:t>Informal institutions may replace</a:t>
            </a:r>
            <a:r>
              <a:rPr lang="en-US" noProof="0" dirty="0" smtClean="0">
                <a:latin typeface="inherit"/>
              </a:rPr>
              <a:t>  formal institutions (</a:t>
            </a:r>
            <a:r>
              <a:rPr lang="en-US" dirty="0" smtClean="0">
                <a:latin typeface="inherit"/>
              </a:rPr>
              <a:t>corruption)</a:t>
            </a:r>
            <a:endParaRPr lang="x-none" noProof="0" dirty="0">
              <a:latin typeface="inherit"/>
            </a:endParaRPr>
          </a:p>
        </p:txBody>
      </p:sp>
      <p:sp>
        <p:nvSpPr>
          <p:cNvPr id="3" name="Content Placeholder 2"/>
          <p:cNvSpPr>
            <a:spLocks noGrp="1"/>
          </p:cNvSpPr>
          <p:nvPr>
            <p:ph idx="1"/>
          </p:nvPr>
        </p:nvSpPr>
        <p:spPr>
          <a:xfrm>
            <a:off x="1981200" y="2590800"/>
            <a:ext cx="8229600" cy="3886200"/>
          </a:xfrm>
        </p:spPr>
        <p:txBody>
          <a:bodyPr>
            <a:normAutofit/>
          </a:bodyPr>
          <a:lstStyle/>
          <a:p>
            <a:endParaRPr lang="x-none" noProof="0" dirty="0">
              <a:latin typeface="inherit"/>
            </a:endParaRPr>
          </a:p>
        </p:txBody>
      </p:sp>
      <p:pic>
        <p:nvPicPr>
          <p:cNvPr id="4" name="Picture 3"/>
          <p:cNvPicPr>
            <a:picLocks noChangeAspect="1"/>
          </p:cNvPicPr>
          <p:nvPr/>
        </p:nvPicPr>
        <p:blipFill>
          <a:blip r:embed="rId2" cstate="print"/>
          <a:stretch>
            <a:fillRect/>
          </a:stretch>
        </p:blipFill>
        <p:spPr>
          <a:xfrm>
            <a:off x="2560865" y="3321335"/>
            <a:ext cx="3265715" cy="2168639"/>
          </a:xfrm>
          <a:prstGeom prst="rect">
            <a:avLst/>
          </a:prstGeom>
        </p:spPr>
      </p:pic>
    </p:spTree>
    <p:extLst>
      <p:ext uri="{BB962C8B-B14F-4D97-AF65-F5344CB8AC3E}">
        <p14:creationId xmlns:p14="http://schemas.microsoft.com/office/powerpoint/2010/main" val="9937677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inherit"/>
              </a:rPr>
              <a:t>Can be used to exploit those providing social capital: (e.g. spoiled children and rich relatives)</a:t>
            </a:r>
            <a:endParaRPr lang="x-none" noProof="0" dirty="0">
              <a:latin typeface="inherit"/>
            </a:endParaRPr>
          </a:p>
        </p:txBody>
      </p:sp>
      <p:sp>
        <p:nvSpPr>
          <p:cNvPr id="3" name="Content Placeholder 2"/>
          <p:cNvSpPr>
            <a:spLocks noGrp="1"/>
          </p:cNvSpPr>
          <p:nvPr>
            <p:ph idx="1"/>
          </p:nvPr>
        </p:nvSpPr>
        <p:spPr>
          <a:xfrm>
            <a:off x="2133600" y="2133600"/>
            <a:ext cx="8077200" cy="4343400"/>
          </a:xfrm>
        </p:spPr>
        <p:txBody>
          <a:bodyPr>
            <a:normAutofit/>
          </a:bodyPr>
          <a:lstStyle/>
          <a:p>
            <a:endParaRPr lang="x-none" noProof="0" dirty="0" smtClean="0">
              <a:latin typeface="inherit"/>
            </a:endParaRPr>
          </a:p>
        </p:txBody>
      </p:sp>
      <p:pic>
        <p:nvPicPr>
          <p:cNvPr id="4" name="Picture 3"/>
          <p:cNvPicPr>
            <a:picLocks noChangeAspect="1"/>
          </p:cNvPicPr>
          <p:nvPr/>
        </p:nvPicPr>
        <p:blipFill>
          <a:blip r:embed="rId2" cstate="print"/>
          <a:stretch>
            <a:fillRect/>
          </a:stretch>
        </p:blipFill>
        <p:spPr>
          <a:xfrm>
            <a:off x="3258302" y="3048000"/>
            <a:ext cx="3647324" cy="2286000"/>
          </a:xfrm>
          <a:prstGeom prst="rect">
            <a:avLst/>
          </a:prstGeom>
        </p:spPr>
      </p:pic>
    </p:spTree>
    <p:extLst>
      <p:ext uri="{BB962C8B-B14F-4D97-AF65-F5344CB8AC3E}">
        <p14:creationId xmlns:p14="http://schemas.microsoft.com/office/powerpoint/2010/main" val="41979566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Sometimes corruption can be a good thing used to circumvent impossible formal institutions</a:t>
            </a:r>
            <a:endParaRPr lang="en-US" dirty="0"/>
          </a:p>
        </p:txBody>
      </p:sp>
      <p:sp>
        <p:nvSpPr>
          <p:cNvPr id="3" name="Content Placeholder 2"/>
          <p:cNvSpPr>
            <a:spLocks noGrp="1"/>
          </p:cNvSpPr>
          <p:nvPr>
            <p:ph idx="1"/>
          </p:nvPr>
        </p:nvSpPr>
        <p:spPr/>
        <p:txBody>
          <a:bodyPr/>
          <a:lstStyle/>
          <a:p>
            <a:r>
              <a:rPr lang="en-US" dirty="0" smtClean="0"/>
              <a:t>Sometimes corruption can be a good thing used to circumvent impossible formal institutions</a:t>
            </a:r>
          </a:p>
          <a:p>
            <a:r>
              <a:rPr lang="en-US" dirty="0" smtClean="0"/>
              <a:t>Most of the time corruption increases transaction costs and reduces specialization and trade</a:t>
            </a:r>
          </a:p>
          <a:p>
            <a:r>
              <a:rPr lang="en-US" dirty="0" smtClean="0"/>
              <a:t>Leads to unequal income distribution and reduces attachment value for formal institutions.</a:t>
            </a:r>
          </a:p>
          <a:p>
            <a:pPr marL="0" indent="0">
              <a:buNone/>
            </a:pPr>
            <a:endParaRPr lang="en-US"/>
          </a:p>
        </p:txBody>
      </p:sp>
    </p:spTree>
    <p:extLst>
      <p:ext uri="{BB962C8B-B14F-4D97-AF65-F5344CB8AC3E}">
        <p14:creationId xmlns:p14="http://schemas.microsoft.com/office/powerpoint/2010/main" val="6018964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smtClean="0">
                <a:latin typeface="inherit"/>
              </a:rPr>
              <a:t>Relational goods produced by Cheap social capital is the favorite resource for all despots.</a:t>
            </a:r>
            <a:endParaRPr lang="x-none" noProof="0" dirty="0">
              <a:latin typeface="inherit"/>
            </a:endParaRPr>
          </a:p>
        </p:txBody>
      </p:sp>
      <p:sp>
        <p:nvSpPr>
          <p:cNvPr id="3" name="Content Placeholder 2"/>
          <p:cNvSpPr>
            <a:spLocks noGrp="1"/>
          </p:cNvSpPr>
          <p:nvPr>
            <p:ph idx="1"/>
          </p:nvPr>
        </p:nvSpPr>
        <p:spPr/>
        <p:txBody>
          <a:bodyPr>
            <a:normAutofit/>
          </a:bodyPr>
          <a:lstStyle/>
          <a:p>
            <a:r>
              <a:rPr lang="en-US" noProof="0" dirty="0" smtClean="0">
                <a:latin typeface="inherit"/>
              </a:rPr>
              <a:t>Cheap social capital is created by finding someone we can all agree to hate.</a:t>
            </a:r>
            <a:r>
              <a:rPr lang="x-none" noProof="0" dirty="0" smtClean="0">
                <a:latin typeface="inherit"/>
              </a:rPr>
              <a:t>.</a:t>
            </a:r>
          </a:p>
          <a:p>
            <a:pPr marL="0" indent="0">
              <a:buFont typeface="Wingdings" pitchFamily="2" charset="2"/>
              <a:buChar char="Ø"/>
            </a:pPr>
            <a:endParaRPr lang="x-none" noProof="0" dirty="0">
              <a:latin typeface="inherit"/>
            </a:endParaRPr>
          </a:p>
        </p:txBody>
      </p:sp>
      <p:pic>
        <p:nvPicPr>
          <p:cNvPr id="4" name="Picture 3"/>
          <p:cNvPicPr>
            <a:picLocks noChangeAspect="1"/>
          </p:cNvPicPr>
          <p:nvPr/>
        </p:nvPicPr>
        <p:blipFill rotWithShape="1">
          <a:blip r:embed="rId2" cstate="print"/>
          <a:srcRect b="20549"/>
          <a:stretch/>
        </p:blipFill>
        <p:spPr>
          <a:xfrm>
            <a:off x="6493500" y="3018745"/>
            <a:ext cx="3679031" cy="2304370"/>
          </a:xfrm>
          <a:prstGeom prst="rect">
            <a:avLst/>
          </a:prstGeom>
        </p:spPr>
      </p:pic>
    </p:spTree>
    <p:extLst>
      <p:ext uri="{BB962C8B-B14F-4D97-AF65-F5344CB8AC3E}">
        <p14:creationId xmlns:p14="http://schemas.microsoft.com/office/powerpoint/2010/main" val="8900617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963303"/>
          </a:xfrm>
        </p:spPr>
        <p:txBody>
          <a:bodyPr>
            <a:normAutofit fontScale="90000"/>
          </a:bodyPr>
          <a:lstStyle/>
          <a:p>
            <a:r>
              <a:rPr lang="en-US" noProof="0" dirty="0" smtClean="0">
                <a:latin typeface="inherit"/>
              </a:rPr>
              <a:t>Social capital can lead to exchanges that produce inefficiencies in the production of commodities.</a:t>
            </a:r>
            <a:endParaRPr lang="x-none" noProof="0" dirty="0">
              <a:latin typeface="inherit"/>
            </a:endParaRPr>
          </a:p>
        </p:txBody>
      </p:sp>
      <p:sp>
        <p:nvSpPr>
          <p:cNvPr id="3" name="Content Placeholder 2"/>
          <p:cNvSpPr>
            <a:spLocks noGrp="1"/>
          </p:cNvSpPr>
          <p:nvPr>
            <p:ph idx="1"/>
          </p:nvPr>
        </p:nvSpPr>
        <p:spPr>
          <a:xfrm>
            <a:off x="2152650" y="2022361"/>
            <a:ext cx="7886700" cy="3263504"/>
          </a:xfrm>
        </p:spPr>
        <p:txBody>
          <a:bodyPr>
            <a:normAutofit/>
          </a:bodyPr>
          <a:lstStyle/>
          <a:p>
            <a:r>
              <a:rPr lang="x-none" noProof="0" dirty="0" smtClean="0">
                <a:latin typeface="inherit"/>
              </a:rPr>
              <a:t> </a:t>
            </a:r>
          </a:p>
          <a:p>
            <a:pPr marL="0" indent="0">
              <a:buNone/>
            </a:pPr>
            <a:r>
              <a:rPr lang="x-none" noProof="0" dirty="0" smtClean="0">
                <a:latin typeface="inherit"/>
              </a:rPr>
              <a:t>.</a:t>
            </a:r>
            <a:endParaRPr lang="x-none" noProof="0" dirty="0">
              <a:latin typeface="inherit"/>
            </a:endParaRPr>
          </a:p>
        </p:txBody>
      </p:sp>
      <p:pic>
        <p:nvPicPr>
          <p:cNvPr id="4" name="Picture 3"/>
          <p:cNvPicPr>
            <a:picLocks noChangeAspect="1"/>
          </p:cNvPicPr>
          <p:nvPr/>
        </p:nvPicPr>
        <p:blipFill>
          <a:blip r:embed="rId2" cstate="print"/>
          <a:stretch>
            <a:fillRect/>
          </a:stretch>
        </p:blipFill>
        <p:spPr>
          <a:xfrm>
            <a:off x="2320675" y="3211588"/>
            <a:ext cx="3680779" cy="2789162"/>
          </a:xfrm>
          <a:prstGeom prst="rect">
            <a:avLst/>
          </a:prstGeom>
        </p:spPr>
      </p:pic>
    </p:spTree>
    <p:extLst>
      <p:ext uri="{BB962C8B-B14F-4D97-AF65-F5344CB8AC3E}">
        <p14:creationId xmlns:p14="http://schemas.microsoft.com/office/powerpoint/2010/main" val="13703169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noProof="0" dirty="0" smtClean="0">
                <a:latin typeface="inherit"/>
              </a:rPr>
              <a:t>Attachment values may delay efficient changes (sunk costs aren’t really sunk costs when they have attachment value.)</a:t>
            </a:r>
            <a:endParaRPr lang="x-none" noProof="0" dirty="0">
              <a:latin typeface="inherit"/>
            </a:endParaRPr>
          </a:p>
        </p:txBody>
      </p:sp>
      <p:sp>
        <p:nvSpPr>
          <p:cNvPr id="3" name="Content Placeholder 2"/>
          <p:cNvSpPr>
            <a:spLocks noGrp="1"/>
          </p:cNvSpPr>
          <p:nvPr>
            <p:ph idx="1"/>
          </p:nvPr>
        </p:nvSpPr>
        <p:spPr>
          <a:xfrm>
            <a:off x="2286000" y="2362200"/>
            <a:ext cx="7924800" cy="4114800"/>
          </a:xfrm>
        </p:spPr>
        <p:txBody>
          <a:bodyPr>
            <a:normAutofit/>
          </a:bodyPr>
          <a:lstStyle/>
          <a:p>
            <a:endParaRPr lang="x-none" noProof="0" dirty="0">
              <a:latin typeface="inherit"/>
            </a:endParaRPr>
          </a:p>
        </p:txBody>
      </p:sp>
      <p:pic>
        <p:nvPicPr>
          <p:cNvPr id="6" name="Picture 5"/>
          <p:cNvPicPr>
            <a:picLocks noChangeAspect="1"/>
          </p:cNvPicPr>
          <p:nvPr/>
        </p:nvPicPr>
        <p:blipFill>
          <a:blip r:embed="rId2" cstate="print"/>
          <a:stretch>
            <a:fillRect/>
          </a:stretch>
        </p:blipFill>
        <p:spPr>
          <a:xfrm>
            <a:off x="3657600" y="2621797"/>
            <a:ext cx="4542812" cy="3169403"/>
          </a:xfrm>
          <a:prstGeom prst="rect">
            <a:avLst/>
          </a:prstGeom>
        </p:spPr>
      </p:pic>
    </p:spTree>
    <p:extLst>
      <p:ext uri="{BB962C8B-B14F-4D97-AF65-F5344CB8AC3E}">
        <p14:creationId xmlns:p14="http://schemas.microsoft.com/office/powerpoint/2010/main" val="25291496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2438400"/>
          </a:xfrm>
        </p:spPr>
        <p:txBody>
          <a:bodyPr>
            <a:normAutofit fontScale="90000"/>
          </a:bodyPr>
          <a:lstStyle/>
          <a:p>
            <a:r>
              <a:rPr lang="en-US" dirty="0" smtClean="0">
                <a:latin typeface="inherit"/>
              </a:rPr>
              <a:t>Attempts to purchase relational goods </a:t>
            </a:r>
            <a:r>
              <a:rPr lang="en-US" noProof="0" dirty="0" smtClean="0">
                <a:latin typeface="inherit"/>
              </a:rPr>
              <a:t>may convert relational goods into commodities. (Some relational goods should not be exchanged for money.)</a:t>
            </a:r>
            <a:endParaRPr lang="x-none" noProof="0" dirty="0">
              <a:latin typeface="inherit"/>
            </a:endParaRPr>
          </a:p>
        </p:txBody>
      </p:sp>
      <p:sp>
        <p:nvSpPr>
          <p:cNvPr id="3" name="Content Placeholder 2"/>
          <p:cNvSpPr>
            <a:spLocks noGrp="1"/>
          </p:cNvSpPr>
          <p:nvPr>
            <p:ph idx="1"/>
          </p:nvPr>
        </p:nvSpPr>
        <p:spPr>
          <a:xfrm>
            <a:off x="2291443" y="1916225"/>
            <a:ext cx="7886700" cy="3263504"/>
          </a:xfrm>
        </p:spPr>
        <p:txBody>
          <a:bodyPr>
            <a:normAutofit/>
          </a:bodyPr>
          <a:lstStyle/>
          <a:p>
            <a:pPr marL="0" indent="0">
              <a:buNone/>
            </a:pPr>
            <a:r>
              <a:rPr lang="x-none" noProof="0" dirty="0" smtClean="0">
                <a:latin typeface="inherit"/>
              </a:rPr>
              <a:t>.</a:t>
            </a:r>
            <a:endParaRPr lang="x-none" noProof="0" dirty="0">
              <a:latin typeface="inherit"/>
            </a:endParaRPr>
          </a:p>
        </p:txBody>
      </p:sp>
      <p:pic>
        <p:nvPicPr>
          <p:cNvPr id="4" name="Picture 3"/>
          <p:cNvPicPr>
            <a:picLocks noChangeAspect="1"/>
          </p:cNvPicPr>
          <p:nvPr/>
        </p:nvPicPr>
        <p:blipFill rotWithShape="1">
          <a:blip r:embed="rId2" cstate="print"/>
          <a:srcRect l="33237" t="38000" r="32613" b="1"/>
          <a:stretch/>
        </p:blipFill>
        <p:spPr>
          <a:xfrm>
            <a:off x="6324601" y="3547979"/>
            <a:ext cx="3077936" cy="3143249"/>
          </a:xfrm>
          <a:prstGeom prst="rect">
            <a:avLst/>
          </a:prstGeom>
        </p:spPr>
      </p:pic>
    </p:spTree>
    <p:extLst>
      <p:ext uri="{BB962C8B-B14F-4D97-AF65-F5344CB8AC3E}">
        <p14:creationId xmlns:p14="http://schemas.microsoft.com/office/powerpoint/2010/main" val="22077943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relational good/commodity Exchanges that cause ethical concerns(Sandel)</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a </a:t>
            </a:r>
            <a:r>
              <a:rPr lang="en-US" dirty="0"/>
              <a:t>prison cell upgrade, </a:t>
            </a:r>
            <a:endParaRPr lang="en-US" dirty="0" smtClean="0"/>
          </a:p>
          <a:p>
            <a:r>
              <a:rPr lang="en-US" dirty="0" smtClean="0"/>
              <a:t>someone </a:t>
            </a:r>
            <a:r>
              <a:rPr lang="en-US" dirty="0"/>
              <a:t>to apologize for you behaving badly, </a:t>
            </a:r>
            <a:endParaRPr lang="en-US" dirty="0" smtClean="0"/>
          </a:p>
          <a:p>
            <a:r>
              <a:rPr lang="en-US" dirty="0" smtClean="0"/>
              <a:t>the </a:t>
            </a:r>
            <a:r>
              <a:rPr lang="en-US" dirty="0"/>
              <a:t>services of an Indian surrogate mother</a:t>
            </a:r>
            <a:r>
              <a:rPr lang="en-US" dirty="0" smtClean="0"/>
              <a:t>,</a:t>
            </a:r>
          </a:p>
          <a:p>
            <a:r>
              <a:rPr lang="en-US" dirty="0" smtClean="0"/>
              <a:t> </a:t>
            </a:r>
            <a:r>
              <a:rPr lang="en-US" dirty="0"/>
              <a:t>the right to exceed the posted speed limit, </a:t>
            </a:r>
            <a:endParaRPr lang="en-US" dirty="0" smtClean="0"/>
          </a:p>
          <a:p>
            <a:r>
              <a:rPr lang="en-US" dirty="0" smtClean="0"/>
              <a:t>the </a:t>
            </a:r>
            <a:r>
              <a:rPr lang="en-US" dirty="0"/>
              <a:t>right to tattoo a casino ad on the forehead of a single mother, </a:t>
            </a:r>
            <a:endParaRPr lang="en-US" dirty="0" smtClean="0"/>
          </a:p>
          <a:p>
            <a:r>
              <a:rPr lang="en-US" dirty="0" smtClean="0"/>
              <a:t>the </a:t>
            </a:r>
            <a:r>
              <a:rPr lang="en-US" dirty="0"/>
              <a:t>privilege of immigrating into the United States, </a:t>
            </a:r>
            <a:endParaRPr lang="en-US" dirty="0" smtClean="0"/>
          </a:p>
          <a:p>
            <a:r>
              <a:rPr lang="en-US" dirty="0" smtClean="0"/>
              <a:t>admission </a:t>
            </a:r>
            <a:r>
              <a:rPr lang="en-US" dirty="0"/>
              <a:t>to a prestigious university, </a:t>
            </a:r>
            <a:endParaRPr lang="en-US" dirty="0" smtClean="0"/>
          </a:p>
          <a:p>
            <a:r>
              <a:rPr lang="en-US" dirty="0" smtClean="0"/>
              <a:t>a </a:t>
            </a:r>
            <a:r>
              <a:rPr lang="en-US" dirty="0"/>
              <a:t>ticket to a congressional hearing, </a:t>
            </a:r>
            <a:endParaRPr lang="en-US" dirty="0" smtClean="0"/>
          </a:p>
          <a:p>
            <a:r>
              <a:rPr lang="en-US" dirty="0" smtClean="0"/>
              <a:t>concierge </a:t>
            </a:r>
            <a:r>
              <a:rPr lang="en-US" dirty="0"/>
              <a:t>health care, </a:t>
            </a:r>
            <a:endParaRPr lang="en-US" dirty="0" smtClean="0"/>
          </a:p>
          <a:p>
            <a:r>
              <a:rPr lang="en-US" dirty="0" smtClean="0"/>
              <a:t>human </a:t>
            </a:r>
            <a:r>
              <a:rPr lang="en-US" dirty="0"/>
              <a:t>lab rats for drug trials—payment increases with the riskiness of the drug, </a:t>
            </a:r>
            <a:endParaRPr lang="en-US" dirty="0" smtClean="0"/>
          </a:p>
          <a:p>
            <a:r>
              <a:rPr lang="en-US" dirty="0" smtClean="0"/>
              <a:t>Blood and human </a:t>
            </a:r>
            <a:r>
              <a:rPr lang="en-US" dirty="0"/>
              <a:t>organs, </a:t>
            </a:r>
            <a:endParaRPr lang="en-US" dirty="0" smtClean="0"/>
          </a:p>
          <a:p>
            <a:r>
              <a:rPr lang="en-US" dirty="0" smtClean="0"/>
              <a:t>the </a:t>
            </a:r>
            <a:r>
              <a:rPr lang="en-US" dirty="0"/>
              <a:t>right to </a:t>
            </a:r>
            <a:r>
              <a:rPr lang="en-US" dirty="0" smtClean="0"/>
              <a:t>pollute</a:t>
            </a:r>
            <a:endParaRPr lang="en-US" dirty="0"/>
          </a:p>
          <a:p>
            <a:r>
              <a:rPr lang="en-US" dirty="0" smtClean="0"/>
              <a:t>children </a:t>
            </a:r>
            <a:r>
              <a:rPr lang="en-US" dirty="0"/>
              <a:t>who </a:t>
            </a:r>
            <a:r>
              <a:rPr lang="en-US" dirty="0" smtClean="0"/>
              <a:t>read</a:t>
            </a:r>
          </a:p>
          <a:p>
            <a:r>
              <a:rPr lang="en-US" dirty="0" smtClean="0"/>
              <a:t>prestigious </a:t>
            </a:r>
            <a:r>
              <a:rPr lang="en-US" dirty="0"/>
              <a:t>ambassadorships which can be exchanged for sizable campaign contributions</a:t>
            </a:r>
            <a:r>
              <a:rPr lang="en-US" baseline="30000" dirty="0"/>
              <a:t>  </a:t>
            </a:r>
            <a:endParaRPr lang="en-US" baseline="30000" dirty="0" smtClean="0"/>
          </a:p>
          <a:p>
            <a:r>
              <a:rPr lang="en-US" dirty="0" smtClean="0"/>
              <a:t>and </a:t>
            </a:r>
            <a:r>
              <a:rPr lang="en-US" dirty="0"/>
              <a:t>one’s soul—for fifty </a:t>
            </a:r>
            <a:r>
              <a:rPr lang="en-US" dirty="0" smtClean="0"/>
              <a:t>dollars</a:t>
            </a:r>
            <a:endParaRPr lang="en-US" dirty="0"/>
          </a:p>
        </p:txBody>
      </p:sp>
    </p:spTree>
    <p:extLst>
      <p:ext uri="{BB962C8B-B14F-4D97-AF65-F5344CB8AC3E}">
        <p14:creationId xmlns:p14="http://schemas.microsoft.com/office/powerpoint/2010/main" val="39108073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x-none" noProof="0" dirty="0" smtClean="0">
                <a:latin typeface="inherit"/>
              </a:rPr>
              <a:t/>
            </a:r>
            <a:br>
              <a:rPr lang="x-none" noProof="0" dirty="0" smtClean="0">
                <a:latin typeface="inherit"/>
              </a:rPr>
            </a:br>
            <a:r>
              <a:rPr lang="en-US" noProof="0" dirty="0" smtClean="0">
                <a:latin typeface="inherit"/>
              </a:rPr>
              <a:t>Some networks that exchange relational goods may lead to the exclusion of those outside the network.</a:t>
            </a:r>
            <a:r>
              <a:rPr lang="x-none" noProof="0" dirty="0" smtClean="0">
                <a:latin typeface="inherit"/>
              </a:rPr>
              <a:t/>
            </a:r>
            <a:br>
              <a:rPr lang="x-none" noProof="0" dirty="0" smtClean="0">
                <a:latin typeface="inherit"/>
              </a:rPr>
            </a:br>
            <a:endParaRPr lang="x-none" noProof="0" dirty="0">
              <a:latin typeface="inherit"/>
            </a:endParaRPr>
          </a:p>
        </p:txBody>
      </p:sp>
      <p:sp>
        <p:nvSpPr>
          <p:cNvPr id="3" name="Content Placeholder 2"/>
          <p:cNvSpPr>
            <a:spLocks noGrp="1"/>
          </p:cNvSpPr>
          <p:nvPr>
            <p:ph idx="1"/>
          </p:nvPr>
        </p:nvSpPr>
        <p:spPr/>
        <p:txBody>
          <a:bodyPr>
            <a:normAutofit/>
          </a:bodyPr>
          <a:lstStyle/>
          <a:p>
            <a:pPr marL="0" indent="0">
              <a:buNone/>
            </a:pPr>
            <a:endParaRPr lang="en-US" noProof="0" dirty="0" smtClean="0">
              <a:latin typeface="inherit"/>
            </a:endParaRPr>
          </a:p>
          <a:p>
            <a:endParaRPr lang="en-US" dirty="0" smtClean="0">
              <a:latin typeface="inherit"/>
            </a:endParaRPr>
          </a:p>
          <a:p>
            <a:pPr marL="0" indent="0">
              <a:buNone/>
            </a:pPr>
            <a:endParaRPr lang="x-none" noProof="0" dirty="0" smtClean="0">
              <a:latin typeface="inherit"/>
            </a:endParaRPr>
          </a:p>
          <a:p>
            <a:pPr marL="0" indent="0">
              <a:buNone/>
            </a:pPr>
            <a:endParaRPr lang="x-none" noProof="0" dirty="0" smtClean="0">
              <a:latin typeface="inherit"/>
            </a:endParaRPr>
          </a:p>
          <a:p>
            <a:endParaRPr lang="x-none" noProof="0" dirty="0">
              <a:latin typeface="inherit"/>
            </a:endParaRPr>
          </a:p>
        </p:txBody>
      </p:sp>
      <p:pic>
        <p:nvPicPr>
          <p:cNvPr id="4" name="Picture 3"/>
          <p:cNvPicPr>
            <a:picLocks noChangeAspect="1"/>
          </p:cNvPicPr>
          <p:nvPr/>
        </p:nvPicPr>
        <p:blipFill>
          <a:blip r:embed="rId2"/>
          <a:stretch>
            <a:fillRect/>
          </a:stretch>
        </p:blipFill>
        <p:spPr>
          <a:xfrm>
            <a:off x="3398777" y="2209800"/>
            <a:ext cx="5837814" cy="3352800"/>
          </a:xfrm>
          <a:prstGeom prst="rect">
            <a:avLst/>
          </a:prstGeom>
        </p:spPr>
      </p:pic>
    </p:spTree>
    <p:extLst>
      <p:ext uri="{BB962C8B-B14F-4D97-AF65-F5344CB8AC3E}">
        <p14:creationId xmlns:p14="http://schemas.microsoft.com/office/powerpoint/2010/main" val="25438549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 Questions?</a:t>
            </a:r>
            <a:endParaRPr lang="en-US" dirty="0"/>
          </a:p>
        </p:txBody>
      </p:sp>
      <p:pic>
        <p:nvPicPr>
          <p:cNvPr id="4" name="Content Placeholder 3"/>
          <p:cNvPicPr>
            <a:picLocks noGrp="1" noChangeAspect="1"/>
          </p:cNvPicPr>
          <p:nvPr>
            <p:ph idx="1"/>
          </p:nvPr>
        </p:nvPicPr>
        <p:blipFill>
          <a:blip r:embed="rId2"/>
          <a:stretch>
            <a:fillRect/>
          </a:stretch>
        </p:blipFill>
        <p:spPr>
          <a:xfrm>
            <a:off x="4724400" y="2209801"/>
            <a:ext cx="4381281" cy="2662237"/>
          </a:xfrm>
          <a:prstGeom prst="rect">
            <a:avLst/>
          </a:prstGeom>
        </p:spPr>
      </p:pic>
    </p:spTree>
    <p:extLst>
      <p:ext uri="{BB962C8B-B14F-4D97-AF65-F5344CB8AC3E}">
        <p14:creationId xmlns:p14="http://schemas.microsoft.com/office/powerpoint/2010/main" val="1185429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evidence supports the criticisms of the neoclassical economics model assumptions as unrealistic</a:t>
            </a:r>
            <a:endParaRPr lang="en-US" dirty="0"/>
          </a:p>
        </p:txBody>
      </p:sp>
      <p:sp>
        <p:nvSpPr>
          <p:cNvPr id="3" name="Content Placeholder 2"/>
          <p:cNvSpPr>
            <a:spLocks noGrp="1"/>
          </p:cNvSpPr>
          <p:nvPr>
            <p:ph idx="1"/>
          </p:nvPr>
        </p:nvSpPr>
        <p:spPr/>
        <p:txBody>
          <a:bodyPr>
            <a:normAutofit/>
          </a:bodyPr>
          <a:lstStyle/>
          <a:p>
            <a:r>
              <a:rPr lang="en-US" dirty="0" smtClean="0"/>
              <a:t>The evidence is:</a:t>
            </a:r>
          </a:p>
          <a:p>
            <a:pPr lvl="1"/>
            <a:r>
              <a:rPr lang="en-US" dirty="0" smtClean="0"/>
              <a:t>We are not 95% selfish (Robison, Shupp, Jin, Siles)</a:t>
            </a:r>
          </a:p>
          <a:p>
            <a:pPr lvl="1"/>
            <a:r>
              <a:rPr lang="en-US" dirty="0" smtClean="0"/>
              <a:t>We are not always rational (Herbert Simons)</a:t>
            </a:r>
          </a:p>
          <a:p>
            <a:pPr lvl="1"/>
            <a:r>
              <a:rPr lang="en-US" dirty="0" smtClean="0"/>
              <a:t>We are not fully informed nor always consider the information we have available.</a:t>
            </a:r>
          </a:p>
          <a:p>
            <a:pPr lvl="1"/>
            <a:r>
              <a:rPr lang="en-US" dirty="0" smtClean="0"/>
              <a:t>Preferences not fixed.</a:t>
            </a:r>
          </a:p>
          <a:p>
            <a:pPr lvl="1"/>
            <a:endParaRPr lang="en-US" dirty="0"/>
          </a:p>
          <a:p>
            <a:endParaRPr lang="en-US" dirty="0"/>
          </a:p>
        </p:txBody>
      </p:sp>
    </p:spTree>
    <p:extLst>
      <p:ext uri="{BB962C8B-B14F-4D97-AF65-F5344CB8AC3E}">
        <p14:creationId xmlns:p14="http://schemas.microsoft.com/office/powerpoint/2010/main" val="2936848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7210</TotalTime>
  <Words>4882</Words>
  <Application>Microsoft Office PowerPoint</Application>
  <PresentationFormat>Widescreen</PresentationFormat>
  <Paragraphs>731</Paragraphs>
  <Slides>89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Calibri Light</vt:lpstr>
      <vt:lpstr>Cambria Math</vt:lpstr>
      <vt:lpstr>inherit</vt:lpstr>
      <vt:lpstr>Times New Roman</vt:lpstr>
      <vt:lpstr>Wingdings</vt:lpstr>
      <vt:lpstr>Office Theme</vt:lpstr>
      <vt:lpstr>The Social Capital Synthesis of Behavioral and Socio-economics</vt:lpstr>
      <vt:lpstr>“Where we are depends on where we’ve been.  Where we go depends on where we are now”  (Adapted from Eliza R. Snow)</vt:lpstr>
      <vt:lpstr>The Classical era (late 1700s to late 1880s)</vt:lpstr>
      <vt:lpstr>Transition to neoclassical economics (1880s to 1910)</vt:lpstr>
      <vt:lpstr>Economic isolation (1920s-1960). </vt:lpstr>
      <vt:lpstr> Economic imperialism (1970---)</vt:lpstr>
      <vt:lpstr>The Social Science Push back (began earlier but became popular in 1980s--)</vt:lpstr>
      <vt:lpstr>Neoclassical Model Assumptions</vt:lpstr>
      <vt:lpstr>Some evidence supports the criticisms of the neoclassical economics model assumptions as unrealistic</vt:lpstr>
      <vt:lpstr>Examples of “predictably irrational choices” where behavior is not consistent with the neoclassical model predictions.</vt:lpstr>
      <vt:lpstr>Socio-economic origins of push back</vt:lpstr>
      <vt:lpstr>Origins of behavioral economics push back</vt:lpstr>
      <vt:lpstr>Criticisms of the Socio-economic and Behavioral Economic Pushback</vt:lpstr>
      <vt:lpstr>In defense of the neoclassical model assumptions</vt:lpstr>
      <vt:lpstr>The Reintegration of Economics and the social sciences</vt:lpstr>
      <vt:lpstr>The Social Capital Paradigm</vt:lpstr>
      <vt:lpstr>The social capital paradigm is an attempt to integrate economics and social science insights</vt:lpstr>
      <vt:lpstr>Social capital paradigm: people optimize</vt:lpstr>
      <vt:lpstr>The Social Capital Optimizing model</vt:lpstr>
      <vt:lpstr>Motives derived from optimizing the social capital model’s objective function</vt:lpstr>
      <vt:lpstr>Social capital paradigm: relational goods and commodities</vt:lpstr>
      <vt:lpstr>Social capital paradigm: Relational goods and commodities  (contd.)</vt:lpstr>
      <vt:lpstr>Relational goods and commodities satisfy different needs</vt:lpstr>
      <vt:lpstr>PowerPoint Presentation</vt:lpstr>
      <vt:lpstr>Implications of the social capital paradigm</vt:lpstr>
      <vt:lpstr>Hypothesis: Some economic exchange anomalies can be explained by accounting for relational goods—a missing variable</vt:lpstr>
      <vt:lpstr>Isoquants and economic exchange anomalies</vt:lpstr>
      <vt:lpstr>An Example: Farmland market Anomalies</vt:lpstr>
      <vt:lpstr>Anomalies in the used car market Minimum sell price for a used car with a market value of $3,000 (n=600)</vt:lpstr>
      <vt:lpstr>PowerPoint Presentation</vt:lpstr>
      <vt:lpstr>Implication of the social capital paradigm:  We are not 95% selfish </vt:lpstr>
      <vt:lpstr>PowerPoint Presentation</vt:lpstr>
      <vt:lpstr>A motives experiment</vt:lpstr>
      <vt:lpstr>The social capital paradigm: the relative importance of motives vary by group.</vt:lpstr>
      <vt:lpstr>Implications of the social capital paradigm:  There is a social production process that changes the value and meaning of goods.  Involves connecting things to people.</vt:lpstr>
      <vt:lpstr>PowerPoint Presentation</vt:lpstr>
      <vt:lpstr>Honorific acts</vt:lpstr>
      <vt:lpstr>PowerPoint Presentation</vt:lpstr>
      <vt:lpstr>Commitment acts</vt:lpstr>
      <vt:lpstr>PowerPoint Presentation</vt:lpstr>
      <vt:lpstr>IKEA acts</vt:lpstr>
      <vt:lpstr>PowerPoint Presentation</vt:lpstr>
      <vt:lpstr>Cash Away and Wilson:  creating relational goods by humanizing objects</vt:lpstr>
      <vt:lpstr>The endowment effect</vt:lpstr>
      <vt:lpstr>Cornell coffee mug and my favorite stock (even though it’s a loser)</vt:lpstr>
      <vt:lpstr>PowerPoint Presentation</vt:lpstr>
      <vt:lpstr>Kobe Bryant and Girl Scout Cookies</vt:lpstr>
      <vt:lpstr> Barry Bonds and baseball</vt:lpstr>
      <vt:lpstr>PowerPoint Presentation</vt:lpstr>
      <vt:lpstr>Follow the leader: fashions and investment bubbles</vt:lpstr>
      <vt:lpstr>PowerPoint Presentation</vt:lpstr>
      <vt:lpstr>Finding common kernels</vt:lpstr>
      <vt:lpstr>PowerPoint Presentation</vt:lpstr>
      <vt:lpstr>Examples of investing in social capital through exchanges on nonmarket terms</vt:lpstr>
      <vt:lpstr>Implication of social capital paradigm:  Distribution of social capital is directly related to the distribution of income.</vt:lpstr>
      <vt:lpstr>The Connection Between Social Capital and Distributions of Income</vt:lpstr>
      <vt:lpstr>Implications of social capital paradigm:  Corruption is a social capital distribution issue</vt:lpstr>
      <vt:lpstr>PowerPoint Presentation</vt:lpstr>
      <vt:lpstr>Implication of social capital paradigm: the appeal of goods and services depends on the needs they satisfy.</vt:lpstr>
      <vt:lpstr>Sample properties</vt:lpstr>
      <vt:lpstr>PowerPoint Presentation</vt:lpstr>
      <vt:lpstr>PowerPoint Presentation</vt:lpstr>
      <vt:lpstr>PowerPoint Presentation</vt:lpstr>
      <vt:lpstr>PowerPoint Presentation</vt:lpstr>
      <vt:lpstr>Summary of empirical results varying type of goods in exchanges</vt:lpstr>
      <vt:lpstr>Do motives change depending on one relationship with his/her exchange partner?</vt:lpstr>
      <vt:lpstr>PowerPoint Presentation</vt:lpstr>
      <vt:lpstr>PowerPoint Presentation</vt:lpstr>
      <vt:lpstr>PowerPoint Presentation</vt:lpstr>
      <vt:lpstr>Summary of motives and exchanges of commodities with varying levels of social capital</vt:lpstr>
      <vt:lpstr>Limitations and concerns?</vt:lpstr>
      <vt:lpstr>Therefore—what?</vt:lpstr>
      <vt:lpstr>Mixed exchanges may produce a more balanced distribution of commodities</vt:lpstr>
      <vt:lpstr>Mixed exchanges create a forum for persons to exchange their relational goods for commodities.  Examples of persons engaged in such exchanges include poets, authors, actors, athletes, artists, musicians, lecturers, teachers.  Because these can participate in mixed exchanges—they can survive in a commodity exchange world..  </vt:lpstr>
      <vt:lpstr>Relational good rewards provide incentives to do things we would never otherwise do </vt:lpstr>
      <vt:lpstr>We internalize the condition of decommodified goods and act to preserve them.  Relational good rewards (costs) motivate us to “not” engage in some commodity exchanges even though there is a profit to be made.  As a result, within social capital rich networks, common properties are not exploited, investments are made in public goods, </vt:lpstr>
      <vt:lpstr>Some transactions take place that otherwise would not have occurred when relational goods are included in benefits of an exchange. </vt:lpstr>
      <vt:lpstr>New ways of creating value may lessen our natural footprint on a world with limited physical goods and services. </vt:lpstr>
      <vt:lpstr>Some disadvantages created by including Relational goods in exchanges</vt:lpstr>
      <vt:lpstr>Informal institutions may replace  formal institutions (corruption)</vt:lpstr>
      <vt:lpstr>Can be used to exploit those providing social capital: (e.g. spoiled children and rich relatives)</vt:lpstr>
      <vt:lpstr>Sometimes corruption can be a good thing used to circumvent impossible formal institutions</vt:lpstr>
      <vt:lpstr>Relational goods produced by Cheap social capital is the favorite resource for all despots.</vt:lpstr>
      <vt:lpstr>Social capital can lead to exchanges that produce inefficiencies in the production of commodities.</vt:lpstr>
      <vt:lpstr>Attachment values may delay efficient changes (sunk costs aren’t really sunk costs when they have attachment value.)</vt:lpstr>
      <vt:lpstr>Attempts to purchase relational goods may convert relational goods into commodities. (Some relational goods should not be exchanged for money.)</vt:lpstr>
      <vt:lpstr>Examples of relational good/commodity Exchanges that cause ethical concerns(Sandel)</vt:lpstr>
      <vt:lpstr> Some networks that exchange relational goods may lead to the exclusion of those outside the network. </vt:lpstr>
      <vt:lpstr>The end! Questions?</vt:lpstr>
    </vt:vector>
  </TitlesOfParts>
  <Company>Michigan State University - CANR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Farmland Exchange Anomalies and Relational Goods</dc:title>
  <dc:creator>Robison, Lindon</dc:creator>
  <cp:lastModifiedBy>Robison, Lindon</cp:lastModifiedBy>
  <cp:revision>290</cp:revision>
  <dcterms:created xsi:type="dcterms:W3CDTF">2016-07-28T17:41:37Z</dcterms:created>
  <dcterms:modified xsi:type="dcterms:W3CDTF">2018-12-03T12:21:07Z</dcterms:modified>
</cp:coreProperties>
</file>